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Jost ExtraBold"/>
      <p:bold r:id="rId22"/>
      <p:boldItalic r:id="rId23"/>
    </p:embeddedFont>
    <p:embeddedFont>
      <p:font typeface="Jost"/>
      <p:regular r:id="rId24"/>
      <p:bold r:id="rId25"/>
      <p:italic r:id="rId26"/>
      <p:boldItalic r:id="rId27"/>
    </p:embeddedFont>
    <p:embeddedFont>
      <p:font typeface="Barlow"/>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7B4A27-EE11-4277-A851-89DBE7C588C4}">
  <a:tblStyle styleId="{577B4A27-EE11-4277-A851-89DBE7C588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JostExtraBold-bold.fntdata"/><Relationship Id="rId21" Type="http://schemas.openxmlformats.org/officeDocument/2006/relationships/slide" Target="slides/slide15.xml"/><Relationship Id="rId24" Type="http://schemas.openxmlformats.org/officeDocument/2006/relationships/font" Target="fonts/Jost-regular.fntdata"/><Relationship Id="rId23" Type="http://schemas.openxmlformats.org/officeDocument/2006/relationships/font" Target="fonts/Jost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Jost-italic.fntdata"/><Relationship Id="rId25" Type="http://schemas.openxmlformats.org/officeDocument/2006/relationships/font" Target="fonts/Jost-bold.fntdata"/><Relationship Id="rId28" Type="http://schemas.openxmlformats.org/officeDocument/2006/relationships/font" Target="fonts/Barlow-regular.fntdata"/><Relationship Id="rId27" Type="http://schemas.openxmlformats.org/officeDocument/2006/relationships/font" Target="fonts/Jos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Barl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80184015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80184015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d62c73ec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cd62c73ec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d06bf21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cd06bf21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dad47c9f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cdad47c9f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d06bf21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d06bf21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d62c73ec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d62c73ec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e312fbef5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e312fbef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312fbef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312fbef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312fbef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312fbef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312fbef5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312fbef5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312fbef5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312fbef5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312fbef5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312fbef5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dad47c9fb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dad47c9fb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9aa9c0d3cb94cbe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9aa9c0d3cb94cbe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d62c73e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d62c73e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9.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jpg"/><Relationship Id="rId4" Type="http://schemas.openxmlformats.org/officeDocument/2006/relationships/image" Target="../media/image32.jpg"/><Relationship Id="rId5" Type="http://schemas.openxmlformats.org/officeDocument/2006/relationships/image" Target="../media/image35.jpg"/><Relationship Id="rId6" Type="http://schemas.openxmlformats.org/officeDocument/2006/relationships/image" Target="../media/image31.jpg"/><Relationship Id="rId7"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33.jpg"/><Relationship Id="rId5" Type="http://schemas.openxmlformats.org/officeDocument/2006/relationships/image" Target="../media/image12.jpg"/><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1.png"/><Relationship Id="rId5" Type="http://schemas.openxmlformats.org/officeDocument/2006/relationships/image" Target="../media/image7.jpg"/><Relationship Id="rId6"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53" name="Shape 53"/>
        <p:cNvGrpSpPr/>
        <p:nvPr/>
      </p:nvGrpSpPr>
      <p:grpSpPr>
        <a:xfrm>
          <a:off x="0" y="0"/>
          <a:ext cx="0" cy="0"/>
          <a:chOff x="0" y="0"/>
          <a:chExt cx="0" cy="0"/>
        </a:xfrm>
      </p:grpSpPr>
      <p:grpSp>
        <p:nvGrpSpPr>
          <p:cNvPr id="54" name="Google Shape;54;p13"/>
          <p:cNvGrpSpPr/>
          <p:nvPr/>
        </p:nvGrpSpPr>
        <p:grpSpPr>
          <a:xfrm>
            <a:off x="6888875" y="0"/>
            <a:ext cx="2225125" cy="2736000"/>
            <a:chOff x="6888875" y="0"/>
            <a:chExt cx="2225125" cy="2736000"/>
          </a:xfrm>
        </p:grpSpPr>
        <p:sp>
          <p:nvSpPr>
            <p:cNvPr id="55" name="Google Shape;55;p13"/>
            <p:cNvSpPr/>
            <p:nvPr/>
          </p:nvSpPr>
          <p:spPr>
            <a:xfrm>
              <a:off x="8169125" y="109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8481300" y="54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529000" y="10944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888875" y="108582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8169125" y="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205225" y="16416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529000" y="21888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13"/>
          <p:cNvGrpSpPr/>
          <p:nvPr/>
        </p:nvGrpSpPr>
        <p:grpSpPr>
          <a:xfrm>
            <a:off x="3699500" y="2963275"/>
            <a:ext cx="3184850" cy="2180225"/>
            <a:chOff x="666800" y="101375"/>
            <a:chExt cx="3184850" cy="2180225"/>
          </a:xfrm>
        </p:grpSpPr>
        <p:sp>
          <p:nvSpPr>
            <p:cNvPr id="63" name="Google Shape;63;p13"/>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3"/>
          <p:cNvGrpSpPr/>
          <p:nvPr/>
        </p:nvGrpSpPr>
        <p:grpSpPr>
          <a:xfrm>
            <a:off x="0" y="0"/>
            <a:ext cx="3184850" cy="2180225"/>
            <a:chOff x="666800" y="101375"/>
            <a:chExt cx="3184850" cy="2180225"/>
          </a:xfrm>
        </p:grpSpPr>
        <p:sp>
          <p:nvSpPr>
            <p:cNvPr id="74" name="Google Shape;74;p13"/>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 name="Google Shape;85;p13"/>
          <p:cNvPicPr preferRelativeResize="0"/>
          <p:nvPr/>
        </p:nvPicPr>
        <p:blipFill rotWithShape="1">
          <a:blip r:embed="rId3">
            <a:alphaModFix amt="30000"/>
          </a:blip>
          <a:srcRect b="2810" l="0" r="0" t="12794"/>
          <a:stretch/>
        </p:blipFill>
        <p:spPr>
          <a:xfrm>
            <a:off x="6500" y="-1"/>
            <a:ext cx="9144003" cy="5143501"/>
          </a:xfrm>
          <a:prstGeom prst="rect">
            <a:avLst/>
          </a:prstGeom>
          <a:noFill/>
          <a:ln>
            <a:noFill/>
          </a:ln>
        </p:spPr>
      </p:pic>
      <p:pic>
        <p:nvPicPr>
          <p:cNvPr id="86" name="Google Shape;86;p13"/>
          <p:cNvPicPr preferRelativeResize="0"/>
          <p:nvPr/>
        </p:nvPicPr>
        <p:blipFill>
          <a:blip r:embed="rId4">
            <a:alphaModFix/>
          </a:blip>
          <a:stretch>
            <a:fillRect/>
          </a:stretch>
        </p:blipFill>
        <p:spPr>
          <a:xfrm>
            <a:off x="4619625" y="197000"/>
            <a:ext cx="4040772" cy="4946499"/>
          </a:xfrm>
          <a:prstGeom prst="rect">
            <a:avLst/>
          </a:prstGeom>
          <a:noFill/>
          <a:ln>
            <a:noFill/>
          </a:ln>
        </p:spPr>
      </p:pic>
      <p:sp>
        <p:nvSpPr>
          <p:cNvPr id="87" name="Google Shape;87;p13"/>
          <p:cNvSpPr/>
          <p:nvPr/>
        </p:nvSpPr>
        <p:spPr>
          <a:xfrm>
            <a:off x="8156175" y="98428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1389226">
            <a:off x="3255844" y="1461069"/>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3"/>
          <p:cNvGrpSpPr/>
          <p:nvPr/>
        </p:nvGrpSpPr>
        <p:grpSpPr>
          <a:xfrm rot="-1631915">
            <a:off x="599480" y="771365"/>
            <a:ext cx="181482" cy="181482"/>
            <a:chOff x="4686300" y="629200"/>
            <a:chExt cx="295200" cy="295200"/>
          </a:xfrm>
        </p:grpSpPr>
        <p:cxnSp>
          <p:nvCxnSpPr>
            <p:cNvPr id="90" name="Google Shape;90;p13"/>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91" name="Google Shape;91;p13"/>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92" name="Google Shape;92;p13"/>
          <p:cNvSpPr/>
          <p:nvPr/>
        </p:nvSpPr>
        <p:spPr>
          <a:xfrm>
            <a:off x="1900950" y="45657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3"/>
          <p:cNvGrpSpPr/>
          <p:nvPr/>
        </p:nvGrpSpPr>
        <p:grpSpPr>
          <a:xfrm rot="-1631915">
            <a:off x="5580930" y="228440"/>
            <a:ext cx="181482" cy="181482"/>
            <a:chOff x="4686300" y="629200"/>
            <a:chExt cx="295200" cy="295200"/>
          </a:xfrm>
        </p:grpSpPr>
        <p:cxnSp>
          <p:nvCxnSpPr>
            <p:cNvPr id="94" name="Google Shape;94;p13"/>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95" name="Google Shape;95;p13"/>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96" name="Google Shape;96;p13"/>
          <p:cNvSpPr txBox="1"/>
          <p:nvPr/>
        </p:nvSpPr>
        <p:spPr>
          <a:xfrm>
            <a:off x="814000" y="641875"/>
            <a:ext cx="5185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800">
                <a:solidFill>
                  <a:schemeClr val="lt1"/>
                </a:solidFill>
                <a:latin typeface="Jost ExtraBold"/>
                <a:ea typeface="Jost ExtraBold"/>
                <a:cs typeface="Jost ExtraBold"/>
                <a:sym typeface="Jost ExtraBold"/>
              </a:rPr>
              <a:t>OFFSIDE DETECTION</a:t>
            </a:r>
            <a:endParaRPr sz="4800">
              <a:solidFill>
                <a:schemeClr val="lt1"/>
              </a:solidFill>
              <a:latin typeface="Jost ExtraBold"/>
              <a:ea typeface="Jost ExtraBold"/>
              <a:cs typeface="Jost ExtraBold"/>
              <a:sym typeface="Jost ExtraBold"/>
            </a:endParaRPr>
          </a:p>
        </p:txBody>
      </p:sp>
      <p:sp>
        <p:nvSpPr>
          <p:cNvPr id="97" name="Google Shape;97;p13"/>
          <p:cNvSpPr txBox="1"/>
          <p:nvPr/>
        </p:nvSpPr>
        <p:spPr>
          <a:xfrm>
            <a:off x="1088300" y="3276900"/>
            <a:ext cx="3942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200">
                <a:solidFill>
                  <a:schemeClr val="lt1"/>
                </a:solidFill>
                <a:latin typeface="Barlow"/>
                <a:ea typeface="Barlow"/>
                <a:cs typeface="Barlow"/>
                <a:sym typeface="Barlow"/>
              </a:rPr>
              <a:t>Group 15</a:t>
            </a:r>
            <a:endParaRPr b="1" sz="1200">
              <a:solidFill>
                <a:schemeClr val="lt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uk" sz="1200">
                <a:solidFill>
                  <a:schemeClr val="lt1"/>
                </a:solidFill>
                <a:latin typeface="Barlow"/>
                <a:ea typeface="Barlow"/>
                <a:cs typeface="Barlow"/>
                <a:sym typeface="Barlow"/>
              </a:rPr>
              <a:t>Kareem Albeetar - 101448256</a:t>
            </a:r>
            <a:endParaRPr b="1" sz="1200">
              <a:solidFill>
                <a:schemeClr val="lt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uk" sz="1200">
                <a:solidFill>
                  <a:schemeClr val="lt1"/>
                </a:solidFill>
                <a:latin typeface="Barlow"/>
                <a:ea typeface="Barlow"/>
                <a:cs typeface="Barlow"/>
                <a:sym typeface="Barlow"/>
              </a:rPr>
              <a:t>Chun Lam Cheung - 101471424</a:t>
            </a:r>
            <a:endParaRPr b="1" sz="1200">
              <a:solidFill>
                <a:schemeClr val="lt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uk" sz="1200">
                <a:solidFill>
                  <a:schemeClr val="lt1"/>
                </a:solidFill>
                <a:latin typeface="Barlow"/>
                <a:ea typeface="Barlow"/>
                <a:cs typeface="Barlow"/>
                <a:sym typeface="Barlow"/>
              </a:rPr>
              <a:t>Eltigani Hamadelniel - 101440790</a:t>
            </a:r>
            <a:endParaRPr b="1" sz="1200">
              <a:solidFill>
                <a:schemeClr val="lt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uk" sz="1200">
                <a:solidFill>
                  <a:schemeClr val="lt1"/>
                </a:solidFill>
                <a:latin typeface="Barlow"/>
                <a:ea typeface="Barlow"/>
                <a:cs typeface="Barlow"/>
                <a:sym typeface="Barlow"/>
              </a:rPr>
              <a:t>Yi Liu - 101493612</a:t>
            </a:r>
            <a:endParaRPr b="1" sz="1200">
              <a:solidFill>
                <a:schemeClr val="lt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98" name="Google Shape;98;p13"/>
          <p:cNvSpPr/>
          <p:nvPr/>
        </p:nvSpPr>
        <p:spPr>
          <a:xfrm rot="1799564">
            <a:off x="7226237" y="3986401"/>
            <a:ext cx="154834" cy="133996"/>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3"/>
          <p:cNvGrpSpPr/>
          <p:nvPr/>
        </p:nvGrpSpPr>
        <p:grpSpPr>
          <a:xfrm rot="-1631915">
            <a:off x="4603455" y="3418240"/>
            <a:ext cx="181482" cy="181482"/>
            <a:chOff x="4686300" y="629200"/>
            <a:chExt cx="295200" cy="295200"/>
          </a:xfrm>
        </p:grpSpPr>
        <p:cxnSp>
          <p:nvCxnSpPr>
            <p:cNvPr id="100" name="Google Shape;100;p13"/>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101" name="Google Shape;101;p13"/>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pic>
        <p:nvPicPr>
          <p:cNvPr id="102" name="Google Shape;102;p13"/>
          <p:cNvPicPr preferRelativeResize="0"/>
          <p:nvPr/>
        </p:nvPicPr>
        <p:blipFill>
          <a:blip r:embed="rId5">
            <a:alphaModFix/>
          </a:blip>
          <a:stretch>
            <a:fillRect/>
          </a:stretch>
        </p:blipFill>
        <p:spPr>
          <a:xfrm>
            <a:off x="814000" y="2419525"/>
            <a:ext cx="3260199" cy="74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430" name="Shape 430"/>
        <p:cNvGrpSpPr/>
        <p:nvPr/>
      </p:nvGrpSpPr>
      <p:grpSpPr>
        <a:xfrm>
          <a:off x="0" y="0"/>
          <a:ext cx="0" cy="0"/>
          <a:chOff x="0" y="0"/>
          <a:chExt cx="0" cy="0"/>
        </a:xfrm>
      </p:grpSpPr>
      <p:sp>
        <p:nvSpPr>
          <p:cNvPr id="431" name="Google Shape;431;p22"/>
          <p:cNvSpPr/>
          <p:nvPr/>
        </p:nvSpPr>
        <p:spPr>
          <a:xfrm>
            <a:off x="1000825" y="978825"/>
            <a:ext cx="3123600" cy="35097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2"/>
          <p:cNvGrpSpPr/>
          <p:nvPr/>
        </p:nvGrpSpPr>
        <p:grpSpPr>
          <a:xfrm>
            <a:off x="5959150" y="2963275"/>
            <a:ext cx="3184850" cy="2180225"/>
            <a:chOff x="666800" y="101375"/>
            <a:chExt cx="3184850" cy="2180225"/>
          </a:xfrm>
        </p:grpSpPr>
        <p:sp>
          <p:nvSpPr>
            <p:cNvPr id="433" name="Google Shape;433;p22"/>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2"/>
          <p:cNvGrpSpPr/>
          <p:nvPr/>
        </p:nvGrpSpPr>
        <p:grpSpPr>
          <a:xfrm>
            <a:off x="0" y="0"/>
            <a:ext cx="3184850" cy="2180225"/>
            <a:chOff x="666800" y="101375"/>
            <a:chExt cx="3184850" cy="2180225"/>
          </a:xfrm>
        </p:grpSpPr>
        <p:sp>
          <p:nvSpPr>
            <p:cNvPr id="445" name="Google Shape;445;p22"/>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2"/>
          <p:cNvSpPr txBox="1"/>
          <p:nvPr/>
        </p:nvSpPr>
        <p:spPr>
          <a:xfrm>
            <a:off x="4286800" y="2073850"/>
            <a:ext cx="396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457" name="Google Shape;457;p22"/>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2"/>
          <p:cNvGrpSpPr/>
          <p:nvPr/>
        </p:nvGrpSpPr>
        <p:grpSpPr>
          <a:xfrm rot="-1631915">
            <a:off x="380405" y="3447890"/>
            <a:ext cx="181482" cy="181482"/>
            <a:chOff x="4686300" y="629200"/>
            <a:chExt cx="295200" cy="295200"/>
          </a:xfrm>
        </p:grpSpPr>
        <p:cxnSp>
          <p:nvCxnSpPr>
            <p:cNvPr id="460" name="Google Shape;460;p22"/>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461" name="Google Shape;461;p22"/>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462" name="Google Shape;462;p22"/>
          <p:cNvSpPr/>
          <p:nvPr/>
        </p:nvSpPr>
        <p:spPr>
          <a:xfrm>
            <a:off x="5130700" y="44885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2"/>
          <p:cNvGrpSpPr/>
          <p:nvPr/>
        </p:nvGrpSpPr>
        <p:grpSpPr>
          <a:xfrm rot="-1631915">
            <a:off x="6962155" y="595927"/>
            <a:ext cx="181482" cy="181482"/>
            <a:chOff x="4686300" y="629200"/>
            <a:chExt cx="295200" cy="295200"/>
          </a:xfrm>
        </p:grpSpPr>
        <p:cxnSp>
          <p:nvCxnSpPr>
            <p:cNvPr id="464" name="Google Shape;464;p22"/>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465" name="Google Shape;465;p22"/>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466" name="Google Shape;466;p22"/>
          <p:cNvSpPr txBox="1"/>
          <p:nvPr/>
        </p:nvSpPr>
        <p:spPr>
          <a:xfrm>
            <a:off x="1375138" y="110738"/>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How Offside Calculated</a:t>
            </a:r>
            <a:endParaRPr b="1" sz="2400">
              <a:solidFill>
                <a:schemeClr val="lt1"/>
              </a:solidFill>
              <a:latin typeface="Jost"/>
              <a:ea typeface="Jost"/>
              <a:cs typeface="Jost"/>
              <a:sym typeface="Jost"/>
            </a:endParaRPr>
          </a:p>
        </p:txBody>
      </p:sp>
      <p:sp>
        <p:nvSpPr>
          <p:cNvPr id="467" name="Google Shape;467;p22"/>
          <p:cNvSpPr/>
          <p:nvPr/>
        </p:nvSpPr>
        <p:spPr>
          <a:xfrm>
            <a:off x="1007850" y="896725"/>
            <a:ext cx="3572700" cy="10932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uk" sz="1000">
                <a:solidFill>
                  <a:srgbClr val="2EA122"/>
                </a:solidFill>
                <a:latin typeface="Barlow"/>
                <a:ea typeface="Barlow"/>
                <a:cs typeface="Barlow"/>
                <a:sym typeface="Barlow"/>
              </a:rPr>
              <a:t>By determining the vanishing point (VP) within an image, we establish a reference point for determining not only the coordinates but also the real-world positions of objects on the field.</a:t>
            </a:r>
            <a:endParaRPr/>
          </a:p>
        </p:txBody>
      </p:sp>
      <p:pic>
        <p:nvPicPr>
          <p:cNvPr id="468" name="Google Shape;468;p22"/>
          <p:cNvPicPr preferRelativeResize="0"/>
          <p:nvPr/>
        </p:nvPicPr>
        <p:blipFill rotWithShape="1">
          <a:blip r:embed="rId3">
            <a:alphaModFix/>
          </a:blip>
          <a:srcRect b="5690" l="11068" r="17195" t="9506"/>
          <a:stretch/>
        </p:blipFill>
        <p:spPr>
          <a:xfrm>
            <a:off x="6079737" y="2614408"/>
            <a:ext cx="2539150" cy="2251442"/>
          </a:xfrm>
          <a:prstGeom prst="rect">
            <a:avLst/>
          </a:prstGeom>
          <a:noFill/>
          <a:ln>
            <a:noFill/>
          </a:ln>
        </p:spPr>
      </p:pic>
      <p:sp>
        <p:nvSpPr>
          <p:cNvPr id="469" name="Google Shape;469;p22"/>
          <p:cNvSpPr/>
          <p:nvPr/>
        </p:nvSpPr>
        <p:spPr>
          <a:xfrm>
            <a:off x="1007850" y="2180225"/>
            <a:ext cx="3572700" cy="11385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uk" sz="1000">
                <a:solidFill>
                  <a:srgbClr val="2EA122"/>
                </a:solidFill>
                <a:latin typeface="Barlow"/>
                <a:ea typeface="Barlow"/>
                <a:cs typeface="Barlow"/>
                <a:sym typeface="Barlow"/>
              </a:rPr>
              <a:t>Given the accuracy of the vanishing point, it's reasonable to assume that coordinates aligned on the same blue line are not only parallel but also correspond to the same x-coordinate in the real world.</a:t>
            </a:r>
            <a:endParaRPr/>
          </a:p>
        </p:txBody>
      </p:sp>
      <p:sp>
        <p:nvSpPr>
          <p:cNvPr id="470" name="Google Shape;470;p22"/>
          <p:cNvSpPr/>
          <p:nvPr/>
        </p:nvSpPr>
        <p:spPr>
          <a:xfrm>
            <a:off x="1007850" y="3472400"/>
            <a:ext cx="3572700" cy="14928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uk" sz="1000">
                <a:solidFill>
                  <a:srgbClr val="2EA122"/>
                </a:solidFill>
                <a:latin typeface="Barlow"/>
                <a:ea typeface="Barlow"/>
                <a:cs typeface="Barlow"/>
                <a:sym typeface="Barlow"/>
              </a:rPr>
              <a:t>The angle of each line will be calculated, and the line with the minimum angle of the defending team will represent the position of the last defender. If players from the opposing team have smaller angles than the last defender, an offside value is triggered.</a:t>
            </a:r>
            <a:endParaRPr/>
          </a:p>
        </p:txBody>
      </p:sp>
      <p:pic>
        <p:nvPicPr>
          <p:cNvPr id="471" name="Google Shape;471;p22"/>
          <p:cNvPicPr preferRelativeResize="0"/>
          <p:nvPr/>
        </p:nvPicPr>
        <p:blipFill>
          <a:blip r:embed="rId4">
            <a:alphaModFix/>
          </a:blip>
          <a:stretch>
            <a:fillRect/>
          </a:stretch>
        </p:blipFill>
        <p:spPr>
          <a:xfrm>
            <a:off x="6091667" y="787799"/>
            <a:ext cx="2595144" cy="914424"/>
          </a:xfrm>
          <a:prstGeom prst="rect">
            <a:avLst/>
          </a:prstGeom>
          <a:noFill/>
          <a:ln>
            <a:noFill/>
          </a:ln>
        </p:spPr>
      </p:pic>
      <p:pic>
        <p:nvPicPr>
          <p:cNvPr id="472" name="Google Shape;472;p22"/>
          <p:cNvPicPr preferRelativeResize="0"/>
          <p:nvPr/>
        </p:nvPicPr>
        <p:blipFill>
          <a:blip r:embed="rId5">
            <a:alphaModFix/>
          </a:blip>
          <a:stretch>
            <a:fillRect/>
          </a:stretch>
        </p:blipFill>
        <p:spPr>
          <a:xfrm>
            <a:off x="6079725" y="1702224"/>
            <a:ext cx="2595124" cy="912164"/>
          </a:xfrm>
          <a:prstGeom prst="rect">
            <a:avLst/>
          </a:prstGeom>
          <a:noFill/>
          <a:ln>
            <a:noFill/>
          </a:ln>
        </p:spPr>
      </p:pic>
      <p:pic>
        <p:nvPicPr>
          <p:cNvPr id="473" name="Google Shape;473;p22"/>
          <p:cNvPicPr preferRelativeResize="0"/>
          <p:nvPr/>
        </p:nvPicPr>
        <p:blipFill>
          <a:blip r:embed="rId6">
            <a:alphaModFix/>
          </a:blip>
          <a:stretch>
            <a:fillRect/>
          </a:stretch>
        </p:blipFill>
        <p:spPr>
          <a:xfrm>
            <a:off x="6099050" y="1"/>
            <a:ext cx="2595124" cy="907426"/>
          </a:xfrm>
          <a:prstGeom prst="rect">
            <a:avLst/>
          </a:prstGeom>
          <a:noFill/>
          <a:ln>
            <a:noFill/>
          </a:ln>
        </p:spPr>
      </p:pic>
      <p:sp>
        <p:nvSpPr>
          <p:cNvPr id="474" name="Google Shape;474;p22"/>
          <p:cNvSpPr txBox="1"/>
          <p:nvPr/>
        </p:nvSpPr>
        <p:spPr>
          <a:xfrm>
            <a:off x="7630975" y="536100"/>
            <a:ext cx="6684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chemeClr val="lt1"/>
                </a:solidFill>
              </a:rPr>
              <a:t>HSV</a:t>
            </a:r>
            <a:endParaRPr b="1" sz="1800">
              <a:solidFill>
                <a:schemeClr val="lt1"/>
              </a:solidFill>
            </a:endParaRPr>
          </a:p>
        </p:txBody>
      </p:sp>
      <p:sp>
        <p:nvSpPr>
          <p:cNvPr id="475" name="Google Shape;475;p22"/>
          <p:cNvSpPr txBox="1"/>
          <p:nvPr/>
        </p:nvSpPr>
        <p:spPr>
          <a:xfrm>
            <a:off x="6803575" y="1272863"/>
            <a:ext cx="17136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chemeClr val="lt1"/>
                </a:solidFill>
              </a:rPr>
              <a:t>green mask</a:t>
            </a:r>
            <a:endParaRPr b="1" sz="1800">
              <a:solidFill>
                <a:schemeClr val="lt1"/>
              </a:solidFill>
            </a:endParaRPr>
          </a:p>
        </p:txBody>
      </p:sp>
      <p:sp>
        <p:nvSpPr>
          <p:cNvPr id="476" name="Google Shape;476;p22"/>
          <p:cNvSpPr txBox="1"/>
          <p:nvPr/>
        </p:nvSpPr>
        <p:spPr>
          <a:xfrm>
            <a:off x="7554775" y="2247400"/>
            <a:ext cx="10173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chemeClr val="lt1"/>
                </a:solidFill>
              </a:rPr>
              <a:t>Edge</a:t>
            </a:r>
            <a:endParaRPr b="1"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480" name="Shape 480"/>
        <p:cNvGrpSpPr/>
        <p:nvPr/>
      </p:nvGrpSpPr>
      <p:grpSpPr>
        <a:xfrm>
          <a:off x="0" y="0"/>
          <a:ext cx="0" cy="0"/>
          <a:chOff x="0" y="0"/>
          <a:chExt cx="0" cy="0"/>
        </a:xfrm>
      </p:grpSpPr>
      <p:grpSp>
        <p:nvGrpSpPr>
          <p:cNvPr id="481" name="Google Shape;481;p23"/>
          <p:cNvGrpSpPr/>
          <p:nvPr/>
        </p:nvGrpSpPr>
        <p:grpSpPr>
          <a:xfrm>
            <a:off x="5959150" y="2963275"/>
            <a:ext cx="3184850" cy="2180225"/>
            <a:chOff x="666800" y="101375"/>
            <a:chExt cx="3184850" cy="2180225"/>
          </a:xfrm>
        </p:grpSpPr>
        <p:sp>
          <p:nvSpPr>
            <p:cNvPr id="482" name="Google Shape;482;p23"/>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23"/>
          <p:cNvGrpSpPr/>
          <p:nvPr/>
        </p:nvGrpSpPr>
        <p:grpSpPr>
          <a:xfrm>
            <a:off x="0" y="0"/>
            <a:ext cx="3184850" cy="2180225"/>
            <a:chOff x="666800" y="101375"/>
            <a:chExt cx="3184850" cy="2180225"/>
          </a:xfrm>
        </p:grpSpPr>
        <p:sp>
          <p:nvSpPr>
            <p:cNvPr id="494" name="Google Shape;494;p23"/>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3"/>
          <p:cNvSpPr txBox="1"/>
          <p:nvPr/>
        </p:nvSpPr>
        <p:spPr>
          <a:xfrm>
            <a:off x="4286800" y="2073850"/>
            <a:ext cx="396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506" name="Google Shape;506;p23"/>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23"/>
          <p:cNvGrpSpPr/>
          <p:nvPr/>
        </p:nvGrpSpPr>
        <p:grpSpPr>
          <a:xfrm rot="-1631915">
            <a:off x="380405" y="3447890"/>
            <a:ext cx="181482" cy="181482"/>
            <a:chOff x="4686300" y="629200"/>
            <a:chExt cx="295200" cy="295200"/>
          </a:xfrm>
        </p:grpSpPr>
        <p:cxnSp>
          <p:nvCxnSpPr>
            <p:cNvPr id="509" name="Google Shape;509;p23"/>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510" name="Google Shape;510;p23"/>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511" name="Google Shape;511;p23"/>
          <p:cNvSpPr/>
          <p:nvPr/>
        </p:nvSpPr>
        <p:spPr>
          <a:xfrm>
            <a:off x="5130700" y="44885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3"/>
          <p:cNvGrpSpPr/>
          <p:nvPr/>
        </p:nvGrpSpPr>
        <p:grpSpPr>
          <a:xfrm rot="-1631915">
            <a:off x="6962155" y="595927"/>
            <a:ext cx="181482" cy="181482"/>
            <a:chOff x="4686300" y="629200"/>
            <a:chExt cx="295200" cy="295200"/>
          </a:xfrm>
        </p:grpSpPr>
        <p:cxnSp>
          <p:nvCxnSpPr>
            <p:cNvPr id="513" name="Google Shape;513;p23"/>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514" name="Google Shape;514;p23"/>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515" name="Google Shape;515;p23"/>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MODEL BENCHMARKING</a:t>
            </a:r>
            <a:endParaRPr b="1" sz="2400">
              <a:solidFill>
                <a:schemeClr val="lt1"/>
              </a:solidFill>
              <a:latin typeface="Jost"/>
              <a:ea typeface="Jost"/>
              <a:cs typeface="Jost"/>
              <a:sym typeface="Jost"/>
            </a:endParaRPr>
          </a:p>
        </p:txBody>
      </p:sp>
      <p:pic>
        <p:nvPicPr>
          <p:cNvPr id="516" name="Google Shape;516;p23"/>
          <p:cNvPicPr preferRelativeResize="0"/>
          <p:nvPr/>
        </p:nvPicPr>
        <p:blipFill>
          <a:blip r:embed="rId3">
            <a:alphaModFix/>
          </a:blip>
          <a:stretch>
            <a:fillRect/>
          </a:stretch>
        </p:blipFill>
        <p:spPr>
          <a:xfrm>
            <a:off x="4749413" y="1217625"/>
            <a:ext cx="3343124" cy="2507324"/>
          </a:xfrm>
          <a:prstGeom prst="rect">
            <a:avLst/>
          </a:prstGeom>
          <a:noFill/>
          <a:ln>
            <a:noFill/>
          </a:ln>
        </p:spPr>
      </p:pic>
      <p:pic>
        <p:nvPicPr>
          <p:cNvPr id="517" name="Google Shape;517;p23"/>
          <p:cNvPicPr preferRelativeResize="0"/>
          <p:nvPr/>
        </p:nvPicPr>
        <p:blipFill>
          <a:blip r:embed="rId4">
            <a:alphaModFix/>
          </a:blip>
          <a:stretch>
            <a:fillRect/>
          </a:stretch>
        </p:blipFill>
        <p:spPr>
          <a:xfrm>
            <a:off x="987462" y="2471300"/>
            <a:ext cx="1880975" cy="1253650"/>
          </a:xfrm>
          <a:prstGeom prst="rect">
            <a:avLst/>
          </a:prstGeom>
          <a:noFill/>
          <a:ln>
            <a:noFill/>
          </a:ln>
        </p:spPr>
      </p:pic>
      <p:pic>
        <p:nvPicPr>
          <p:cNvPr id="518" name="Google Shape;518;p23"/>
          <p:cNvPicPr preferRelativeResize="0"/>
          <p:nvPr/>
        </p:nvPicPr>
        <p:blipFill>
          <a:blip r:embed="rId5">
            <a:alphaModFix/>
          </a:blip>
          <a:stretch>
            <a:fillRect/>
          </a:stretch>
        </p:blipFill>
        <p:spPr>
          <a:xfrm>
            <a:off x="2868437" y="2471300"/>
            <a:ext cx="1880975" cy="1253664"/>
          </a:xfrm>
          <a:prstGeom prst="rect">
            <a:avLst/>
          </a:prstGeom>
          <a:noFill/>
          <a:ln>
            <a:noFill/>
          </a:ln>
        </p:spPr>
      </p:pic>
      <p:pic>
        <p:nvPicPr>
          <p:cNvPr id="519" name="Google Shape;519;p23"/>
          <p:cNvPicPr preferRelativeResize="0"/>
          <p:nvPr/>
        </p:nvPicPr>
        <p:blipFill>
          <a:blip r:embed="rId6">
            <a:alphaModFix/>
          </a:blip>
          <a:stretch>
            <a:fillRect/>
          </a:stretch>
        </p:blipFill>
        <p:spPr>
          <a:xfrm>
            <a:off x="987462" y="1217622"/>
            <a:ext cx="1880975" cy="1253674"/>
          </a:xfrm>
          <a:prstGeom prst="rect">
            <a:avLst/>
          </a:prstGeom>
          <a:noFill/>
          <a:ln>
            <a:noFill/>
          </a:ln>
        </p:spPr>
      </p:pic>
      <p:pic>
        <p:nvPicPr>
          <p:cNvPr id="520" name="Google Shape;520;p23"/>
          <p:cNvPicPr preferRelativeResize="0"/>
          <p:nvPr/>
        </p:nvPicPr>
        <p:blipFill>
          <a:blip r:embed="rId7">
            <a:alphaModFix/>
          </a:blip>
          <a:stretch>
            <a:fillRect/>
          </a:stretch>
        </p:blipFill>
        <p:spPr>
          <a:xfrm>
            <a:off x="2868437" y="1217625"/>
            <a:ext cx="1880975" cy="1253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524" name="Shape 524"/>
        <p:cNvGrpSpPr/>
        <p:nvPr/>
      </p:nvGrpSpPr>
      <p:grpSpPr>
        <a:xfrm>
          <a:off x="0" y="0"/>
          <a:ext cx="0" cy="0"/>
          <a:chOff x="0" y="0"/>
          <a:chExt cx="0" cy="0"/>
        </a:xfrm>
      </p:grpSpPr>
      <p:grpSp>
        <p:nvGrpSpPr>
          <p:cNvPr id="525" name="Google Shape;525;p24"/>
          <p:cNvGrpSpPr/>
          <p:nvPr/>
        </p:nvGrpSpPr>
        <p:grpSpPr>
          <a:xfrm>
            <a:off x="5959150" y="2963275"/>
            <a:ext cx="3184850" cy="2180225"/>
            <a:chOff x="666800" y="101375"/>
            <a:chExt cx="3184850" cy="2180225"/>
          </a:xfrm>
        </p:grpSpPr>
        <p:sp>
          <p:nvSpPr>
            <p:cNvPr id="526" name="Google Shape;526;p24"/>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4"/>
          <p:cNvGrpSpPr/>
          <p:nvPr/>
        </p:nvGrpSpPr>
        <p:grpSpPr>
          <a:xfrm>
            <a:off x="0" y="0"/>
            <a:ext cx="3184850" cy="2180225"/>
            <a:chOff x="666800" y="101375"/>
            <a:chExt cx="3184850" cy="2180225"/>
          </a:xfrm>
        </p:grpSpPr>
        <p:sp>
          <p:nvSpPr>
            <p:cNvPr id="538" name="Google Shape;538;p24"/>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4"/>
          <p:cNvSpPr txBox="1"/>
          <p:nvPr/>
        </p:nvSpPr>
        <p:spPr>
          <a:xfrm>
            <a:off x="4286800" y="2073850"/>
            <a:ext cx="396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550" name="Google Shape;550;p24"/>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4"/>
          <p:cNvGrpSpPr/>
          <p:nvPr/>
        </p:nvGrpSpPr>
        <p:grpSpPr>
          <a:xfrm rot="-1631915">
            <a:off x="380405" y="3447890"/>
            <a:ext cx="181482" cy="181482"/>
            <a:chOff x="4686300" y="629200"/>
            <a:chExt cx="295200" cy="295200"/>
          </a:xfrm>
        </p:grpSpPr>
        <p:cxnSp>
          <p:nvCxnSpPr>
            <p:cNvPr id="553" name="Google Shape;553;p24"/>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554" name="Google Shape;554;p24"/>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555" name="Google Shape;555;p24"/>
          <p:cNvSpPr/>
          <p:nvPr/>
        </p:nvSpPr>
        <p:spPr>
          <a:xfrm>
            <a:off x="5130700" y="44885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4"/>
          <p:cNvGrpSpPr/>
          <p:nvPr/>
        </p:nvGrpSpPr>
        <p:grpSpPr>
          <a:xfrm rot="-1631915">
            <a:off x="6962155" y="595927"/>
            <a:ext cx="181482" cy="181482"/>
            <a:chOff x="4686300" y="629200"/>
            <a:chExt cx="295200" cy="295200"/>
          </a:xfrm>
        </p:grpSpPr>
        <p:cxnSp>
          <p:nvCxnSpPr>
            <p:cNvPr id="557" name="Google Shape;557;p24"/>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558" name="Google Shape;558;p24"/>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559" name="Google Shape;559;p24"/>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MODEL BENCHMARKING</a:t>
            </a:r>
            <a:endParaRPr b="1" sz="2400">
              <a:solidFill>
                <a:schemeClr val="lt1"/>
              </a:solidFill>
              <a:latin typeface="Jost"/>
              <a:ea typeface="Jost"/>
              <a:cs typeface="Jost"/>
              <a:sym typeface="Jost"/>
            </a:endParaRPr>
          </a:p>
        </p:txBody>
      </p:sp>
      <p:pic>
        <p:nvPicPr>
          <p:cNvPr id="560" name="Google Shape;560;p24"/>
          <p:cNvPicPr preferRelativeResize="0"/>
          <p:nvPr/>
        </p:nvPicPr>
        <p:blipFill rotWithShape="1">
          <a:blip r:embed="rId3">
            <a:alphaModFix/>
          </a:blip>
          <a:srcRect b="0" l="0" r="0" t="0"/>
          <a:stretch/>
        </p:blipFill>
        <p:spPr>
          <a:xfrm>
            <a:off x="4749413" y="1217625"/>
            <a:ext cx="3343124" cy="2507325"/>
          </a:xfrm>
          <a:prstGeom prst="rect">
            <a:avLst/>
          </a:prstGeom>
          <a:noFill/>
          <a:ln>
            <a:noFill/>
          </a:ln>
        </p:spPr>
      </p:pic>
      <p:pic>
        <p:nvPicPr>
          <p:cNvPr id="561" name="Google Shape;561;p24"/>
          <p:cNvPicPr preferRelativeResize="0"/>
          <p:nvPr/>
        </p:nvPicPr>
        <p:blipFill rotWithShape="1">
          <a:blip r:embed="rId4">
            <a:alphaModFix/>
          </a:blip>
          <a:srcRect b="0" l="19" r="19" t="0"/>
          <a:stretch/>
        </p:blipFill>
        <p:spPr>
          <a:xfrm>
            <a:off x="987462" y="2471300"/>
            <a:ext cx="1880976" cy="1253651"/>
          </a:xfrm>
          <a:prstGeom prst="rect">
            <a:avLst/>
          </a:prstGeom>
          <a:noFill/>
          <a:ln>
            <a:noFill/>
          </a:ln>
        </p:spPr>
      </p:pic>
      <p:pic>
        <p:nvPicPr>
          <p:cNvPr id="562" name="Google Shape;562;p24"/>
          <p:cNvPicPr preferRelativeResize="0"/>
          <p:nvPr/>
        </p:nvPicPr>
        <p:blipFill rotWithShape="1">
          <a:blip r:embed="rId5">
            <a:alphaModFix/>
          </a:blip>
          <a:srcRect b="0" l="19" r="19" t="0"/>
          <a:stretch/>
        </p:blipFill>
        <p:spPr>
          <a:xfrm>
            <a:off x="2868437" y="2471300"/>
            <a:ext cx="1880976" cy="1253664"/>
          </a:xfrm>
          <a:prstGeom prst="rect">
            <a:avLst/>
          </a:prstGeom>
          <a:noFill/>
          <a:ln>
            <a:noFill/>
          </a:ln>
        </p:spPr>
      </p:pic>
      <p:pic>
        <p:nvPicPr>
          <p:cNvPr id="563" name="Google Shape;563;p24"/>
          <p:cNvPicPr preferRelativeResize="0"/>
          <p:nvPr/>
        </p:nvPicPr>
        <p:blipFill rotWithShape="1">
          <a:blip r:embed="rId6">
            <a:alphaModFix/>
          </a:blip>
          <a:srcRect b="0" l="19" r="19" t="0"/>
          <a:stretch/>
        </p:blipFill>
        <p:spPr>
          <a:xfrm>
            <a:off x="987462" y="1217622"/>
            <a:ext cx="1880976" cy="1253675"/>
          </a:xfrm>
          <a:prstGeom prst="rect">
            <a:avLst/>
          </a:prstGeom>
          <a:noFill/>
          <a:ln>
            <a:noFill/>
          </a:ln>
        </p:spPr>
      </p:pic>
      <p:pic>
        <p:nvPicPr>
          <p:cNvPr id="564" name="Google Shape;564;p24"/>
          <p:cNvPicPr preferRelativeResize="0"/>
          <p:nvPr/>
        </p:nvPicPr>
        <p:blipFill rotWithShape="1">
          <a:blip r:embed="rId7">
            <a:alphaModFix/>
          </a:blip>
          <a:srcRect b="0" l="19" r="19" t="0"/>
          <a:stretch/>
        </p:blipFill>
        <p:spPr>
          <a:xfrm>
            <a:off x="2868437" y="1217625"/>
            <a:ext cx="1880976" cy="125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568" name="Shape 568"/>
        <p:cNvGrpSpPr/>
        <p:nvPr/>
      </p:nvGrpSpPr>
      <p:grpSpPr>
        <a:xfrm>
          <a:off x="0" y="0"/>
          <a:ext cx="0" cy="0"/>
          <a:chOff x="0" y="0"/>
          <a:chExt cx="0" cy="0"/>
        </a:xfrm>
      </p:grpSpPr>
      <p:grpSp>
        <p:nvGrpSpPr>
          <p:cNvPr id="569" name="Google Shape;569;p25"/>
          <p:cNvGrpSpPr/>
          <p:nvPr/>
        </p:nvGrpSpPr>
        <p:grpSpPr>
          <a:xfrm>
            <a:off x="5959150" y="2963275"/>
            <a:ext cx="3184850" cy="2180225"/>
            <a:chOff x="666800" y="101375"/>
            <a:chExt cx="3184850" cy="2180225"/>
          </a:xfrm>
        </p:grpSpPr>
        <p:sp>
          <p:nvSpPr>
            <p:cNvPr id="570" name="Google Shape;570;p25"/>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5"/>
          <p:cNvGrpSpPr/>
          <p:nvPr/>
        </p:nvGrpSpPr>
        <p:grpSpPr>
          <a:xfrm>
            <a:off x="0" y="0"/>
            <a:ext cx="3184850" cy="2180225"/>
            <a:chOff x="666800" y="101375"/>
            <a:chExt cx="3184850" cy="2180225"/>
          </a:xfrm>
        </p:grpSpPr>
        <p:sp>
          <p:nvSpPr>
            <p:cNvPr id="582" name="Google Shape;582;p25"/>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25"/>
          <p:cNvSpPr txBox="1"/>
          <p:nvPr/>
        </p:nvSpPr>
        <p:spPr>
          <a:xfrm>
            <a:off x="4074325" y="1041863"/>
            <a:ext cx="39672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Dataset - </a:t>
            </a:r>
            <a:r>
              <a:rPr lang="uk" sz="1200">
                <a:solidFill>
                  <a:schemeClr val="lt1"/>
                </a:solidFill>
                <a:latin typeface="Barlow"/>
                <a:ea typeface="Barlow"/>
                <a:cs typeface="Barlow"/>
                <a:sym typeface="Barlow"/>
              </a:rPr>
              <a:t>Augmentation was applied on the annotated dataset using Roboflow’s workspace platform</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Model - </a:t>
            </a:r>
            <a:r>
              <a:rPr lang="uk" sz="1200">
                <a:solidFill>
                  <a:schemeClr val="lt1"/>
                </a:solidFill>
                <a:latin typeface="Barlow"/>
                <a:ea typeface="Barlow"/>
                <a:cs typeface="Barlow"/>
                <a:sym typeface="Barlow"/>
              </a:rPr>
              <a:t>We leveraged Ultralytics to fine-tuned a pre-trained YOLOv8 model</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Training Environment - </a:t>
            </a:r>
            <a:r>
              <a:rPr lang="uk" sz="1200">
                <a:solidFill>
                  <a:schemeClr val="lt1"/>
                </a:solidFill>
                <a:latin typeface="Barlow"/>
                <a:ea typeface="Barlow"/>
                <a:cs typeface="Barlow"/>
                <a:sym typeface="Barlow"/>
              </a:rPr>
              <a:t>The model was trained on a host colab runtime leveraging  a T4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Flask - </a:t>
            </a:r>
            <a:r>
              <a:rPr lang="uk" sz="1200">
                <a:solidFill>
                  <a:schemeClr val="lt1"/>
                </a:solidFill>
                <a:latin typeface="Barlow"/>
                <a:ea typeface="Barlow"/>
                <a:cs typeface="Barlow"/>
                <a:sym typeface="Barlow"/>
              </a:rPr>
              <a:t>We leveraged Flask to create our web application scripting our code with an Object Oriented Methodology</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Docker - </a:t>
            </a:r>
            <a:r>
              <a:rPr lang="uk" sz="1200">
                <a:solidFill>
                  <a:schemeClr val="lt1"/>
                </a:solidFill>
                <a:latin typeface="Barlow"/>
                <a:ea typeface="Barlow"/>
                <a:cs typeface="Barlow"/>
                <a:sym typeface="Barlow"/>
              </a:rPr>
              <a:t>We created a docker image and pushed that image into our D</a:t>
            </a:r>
            <a:r>
              <a:rPr lang="uk" sz="1200">
                <a:solidFill>
                  <a:schemeClr val="lt1"/>
                </a:solidFill>
                <a:latin typeface="Barlow"/>
                <a:ea typeface="Barlow"/>
                <a:cs typeface="Barlow"/>
                <a:sym typeface="Barlow"/>
              </a:rPr>
              <a:t>ocker Hub</a:t>
            </a:r>
            <a:r>
              <a:rPr lang="uk" sz="1200">
                <a:solidFill>
                  <a:schemeClr val="lt1"/>
                </a:solidFill>
                <a:latin typeface="Barlow"/>
                <a:ea typeface="Barlow"/>
                <a:cs typeface="Barlow"/>
                <a:sym typeface="Barlow"/>
              </a:rPr>
              <a:t> repository.</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b="1" lang="uk" sz="1200">
                <a:solidFill>
                  <a:schemeClr val="lt1"/>
                </a:solidFill>
                <a:latin typeface="Barlow"/>
                <a:ea typeface="Barlow"/>
                <a:cs typeface="Barlow"/>
                <a:sym typeface="Barlow"/>
              </a:rPr>
              <a:t>Virtual</a:t>
            </a:r>
            <a:r>
              <a:rPr b="1" lang="uk" sz="1200">
                <a:solidFill>
                  <a:schemeClr val="lt1"/>
                </a:solidFill>
                <a:latin typeface="Barlow"/>
                <a:ea typeface="Barlow"/>
                <a:cs typeface="Barlow"/>
                <a:sym typeface="Barlow"/>
              </a:rPr>
              <a:t> Machine - </a:t>
            </a:r>
            <a:r>
              <a:rPr lang="uk" sz="1200">
                <a:solidFill>
                  <a:schemeClr val="lt1"/>
                </a:solidFill>
                <a:latin typeface="Barlow"/>
                <a:ea typeface="Barlow"/>
                <a:cs typeface="Barlow"/>
                <a:sym typeface="Barlow"/>
              </a:rPr>
              <a:t>We created a </a:t>
            </a:r>
            <a:r>
              <a:rPr lang="uk" sz="1200">
                <a:solidFill>
                  <a:schemeClr val="lt1"/>
                </a:solidFill>
                <a:latin typeface="Barlow"/>
                <a:ea typeface="Barlow"/>
                <a:cs typeface="Barlow"/>
                <a:sym typeface="Barlow"/>
              </a:rPr>
              <a:t>virtual</a:t>
            </a:r>
            <a:r>
              <a:rPr lang="uk" sz="1200">
                <a:solidFill>
                  <a:schemeClr val="lt1"/>
                </a:solidFill>
                <a:latin typeface="Barlow"/>
                <a:ea typeface="Barlow"/>
                <a:cs typeface="Barlow"/>
                <a:sym typeface="Barlow"/>
              </a:rPr>
              <a:t> machine instance using GCP which hosted our docker.</a:t>
            </a:r>
            <a:endParaRPr sz="1200">
              <a:solidFill>
                <a:schemeClr val="lt1"/>
              </a:solidFill>
              <a:latin typeface="Barlow"/>
              <a:ea typeface="Barlow"/>
              <a:cs typeface="Barlow"/>
              <a:sym typeface="Barlow"/>
            </a:endParaRPr>
          </a:p>
        </p:txBody>
      </p:sp>
      <p:sp>
        <p:nvSpPr>
          <p:cNvPr id="594" name="Google Shape;594;p25"/>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25"/>
          <p:cNvGrpSpPr/>
          <p:nvPr/>
        </p:nvGrpSpPr>
        <p:grpSpPr>
          <a:xfrm rot="-1631915">
            <a:off x="380405" y="3447890"/>
            <a:ext cx="181482" cy="181482"/>
            <a:chOff x="4686300" y="629200"/>
            <a:chExt cx="295200" cy="295200"/>
          </a:xfrm>
        </p:grpSpPr>
        <p:cxnSp>
          <p:nvCxnSpPr>
            <p:cNvPr id="597" name="Google Shape;597;p25"/>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598" name="Google Shape;598;p25"/>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599" name="Google Shape;599;p25"/>
          <p:cNvSpPr/>
          <p:nvPr/>
        </p:nvSpPr>
        <p:spPr>
          <a:xfrm>
            <a:off x="7406700" y="46819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5"/>
          <p:cNvGrpSpPr/>
          <p:nvPr/>
        </p:nvGrpSpPr>
        <p:grpSpPr>
          <a:xfrm rot="-1631915">
            <a:off x="6962155" y="595927"/>
            <a:ext cx="181482" cy="181482"/>
            <a:chOff x="4686300" y="629200"/>
            <a:chExt cx="295200" cy="295200"/>
          </a:xfrm>
        </p:grpSpPr>
        <p:cxnSp>
          <p:nvCxnSpPr>
            <p:cNvPr id="601" name="Google Shape;601;p25"/>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602" name="Google Shape;602;p25"/>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603" name="Google Shape;603;p25"/>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MODEL DEPLOYMENT</a:t>
            </a:r>
            <a:endParaRPr b="1" sz="2400">
              <a:solidFill>
                <a:schemeClr val="lt1"/>
              </a:solidFill>
              <a:latin typeface="Jost"/>
              <a:ea typeface="Jost"/>
              <a:cs typeface="Jost"/>
              <a:sym typeface="Jost"/>
            </a:endParaRPr>
          </a:p>
        </p:txBody>
      </p:sp>
      <p:pic>
        <p:nvPicPr>
          <p:cNvPr id="604" name="Google Shape;604;p25"/>
          <p:cNvPicPr preferRelativeResize="0"/>
          <p:nvPr/>
        </p:nvPicPr>
        <p:blipFill rotWithShape="1">
          <a:blip r:embed="rId3">
            <a:alphaModFix/>
          </a:blip>
          <a:srcRect b="0" l="0" r="0" t="0"/>
          <a:stretch/>
        </p:blipFill>
        <p:spPr>
          <a:xfrm>
            <a:off x="1470613" y="1041877"/>
            <a:ext cx="2184024" cy="36400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608" name="Shape 608"/>
        <p:cNvGrpSpPr/>
        <p:nvPr/>
      </p:nvGrpSpPr>
      <p:grpSpPr>
        <a:xfrm>
          <a:off x="0" y="0"/>
          <a:ext cx="0" cy="0"/>
          <a:chOff x="0" y="0"/>
          <a:chExt cx="0" cy="0"/>
        </a:xfrm>
      </p:grpSpPr>
      <p:sp>
        <p:nvSpPr>
          <p:cNvPr id="609" name="Google Shape;609;p26"/>
          <p:cNvSpPr/>
          <p:nvPr/>
        </p:nvSpPr>
        <p:spPr>
          <a:xfrm>
            <a:off x="1008675" y="923875"/>
            <a:ext cx="3123600" cy="35097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6"/>
          <p:cNvGrpSpPr/>
          <p:nvPr/>
        </p:nvGrpSpPr>
        <p:grpSpPr>
          <a:xfrm>
            <a:off x="5959150" y="2963275"/>
            <a:ext cx="3184850" cy="2180225"/>
            <a:chOff x="666800" y="101375"/>
            <a:chExt cx="3184850" cy="2180225"/>
          </a:xfrm>
        </p:grpSpPr>
        <p:sp>
          <p:nvSpPr>
            <p:cNvPr id="611" name="Google Shape;611;p26"/>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6"/>
          <p:cNvGrpSpPr/>
          <p:nvPr/>
        </p:nvGrpSpPr>
        <p:grpSpPr>
          <a:xfrm>
            <a:off x="0" y="0"/>
            <a:ext cx="3184850" cy="2180225"/>
            <a:chOff x="666800" y="101375"/>
            <a:chExt cx="3184850" cy="2180225"/>
          </a:xfrm>
        </p:grpSpPr>
        <p:sp>
          <p:nvSpPr>
            <p:cNvPr id="623" name="Google Shape;623;p26"/>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26"/>
          <p:cNvSpPr txBox="1"/>
          <p:nvPr/>
        </p:nvSpPr>
        <p:spPr>
          <a:xfrm>
            <a:off x="4286800" y="2073850"/>
            <a:ext cx="396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635" name="Google Shape;635;p26"/>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26"/>
          <p:cNvGrpSpPr/>
          <p:nvPr/>
        </p:nvGrpSpPr>
        <p:grpSpPr>
          <a:xfrm rot="-1631915">
            <a:off x="380405" y="3447890"/>
            <a:ext cx="181482" cy="181482"/>
            <a:chOff x="4686300" y="629200"/>
            <a:chExt cx="295200" cy="295200"/>
          </a:xfrm>
        </p:grpSpPr>
        <p:cxnSp>
          <p:nvCxnSpPr>
            <p:cNvPr id="638" name="Google Shape;638;p26"/>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639" name="Google Shape;639;p26"/>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640" name="Google Shape;640;p26"/>
          <p:cNvSpPr/>
          <p:nvPr/>
        </p:nvSpPr>
        <p:spPr>
          <a:xfrm>
            <a:off x="5130700" y="44885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6"/>
          <p:cNvGrpSpPr/>
          <p:nvPr/>
        </p:nvGrpSpPr>
        <p:grpSpPr>
          <a:xfrm rot="-1631915">
            <a:off x="6962155" y="595927"/>
            <a:ext cx="181482" cy="181482"/>
            <a:chOff x="4686300" y="629200"/>
            <a:chExt cx="295200" cy="295200"/>
          </a:xfrm>
        </p:grpSpPr>
        <p:cxnSp>
          <p:nvCxnSpPr>
            <p:cNvPr id="642" name="Google Shape;642;p26"/>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643" name="Google Shape;643;p26"/>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644" name="Google Shape;644;p26"/>
          <p:cNvSpPr txBox="1"/>
          <p:nvPr/>
        </p:nvSpPr>
        <p:spPr>
          <a:xfrm>
            <a:off x="1476550" y="20777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Improvement and Challenges</a:t>
            </a:r>
            <a:endParaRPr b="1" sz="2400">
              <a:solidFill>
                <a:schemeClr val="lt1"/>
              </a:solidFill>
              <a:latin typeface="Jost"/>
              <a:ea typeface="Jost"/>
              <a:cs typeface="Jost"/>
              <a:sym typeface="Jost"/>
            </a:endParaRPr>
          </a:p>
        </p:txBody>
      </p:sp>
      <p:sp>
        <p:nvSpPr>
          <p:cNvPr id="645" name="Google Shape;645;p26"/>
          <p:cNvSpPr/>
          <p:nvPr/>
        </p:nvSpPr>
        <p:spPr>
          <a:xfrm>
            <a:off x="425000" y="1002550"/>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uk" sz="1000">
                <a:solidFill>
                  <a:srgbClr val="2EA122"/>
                </a:solidFill>
                <a:latin typeface="Barlow"/>
                <a:ea typeface="Barlow"/>
                <a:cs typeface="Barlow"/>
                <a:sym typeface="Barlow"/>
              </a:rPr>
              <a:t>Enhancing the stability of models in clustering and skeleton detection is crucial for incorporating additional logic into offside and ball kicking detections.</a:t>
            </a:r>
            <a:endParaRPr sz="1300"/>
          </a:p>
        </p:txBody>
      </p:sp>
      <p:sp>
        <p:nvSpPr>
          <p:cNvPr id="646" name="Google Shape;646;p26"/>
          <p:cNvSpPr txBox="1"/>
          <p:nvPr/>
        </p:nvSpPr>
        <p:spPr>
          <a:xfrm>
            <a:off x="528701" y="1121850"/>
            <a:ext cx="726000" cy="646500"/>
          </a:xfrm>
          <a:prstGeom prst="rect">
            <a:avLst/>
          </a:prstGeom>
          <a:solidFill>
            <a:srgbClr val="51AC46"/>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1</a:t>
            </a:r>
            <a:endParaRPr sz="3000">
              <a:solidFill>
                <a:schemeClr val="lt1"/>
              </a:solidFill>
              <a:latin typeface="Barlow"/>
              <a:ea typeface="Barlow"/>
              <a:cs typeface="Barlow"/>
              <a:sym typeface="Barlow"/>
            </a:endParaRPr>
          </a:p>
        </p:txBody>
      </p:sp>
      <p:sp>
        <p:nvSpPr>
          <p:cNvPr id="647" name="Google Shape;647;p26"/>
          <p:cNvSpPr/>
          <p:nvPr/>
        </p:nvSpPr>
        <p:spPr>
          <a:xfrm>
            <a:off x="425000" y="2068200"/>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uk" sz="1000">
                <a:solidFill>
                  <a:srgbClr val="2EA122"/>
                </a:solidFill>
                <a:latin typeface="Barlow"/>
                <a:ea typeface="Barlow"/>
                <a:cs typeface="Barlow"/>
                <a:sym typeface="Barlow"/>
              </a:rPr>
              <a:t>Utilizing separate video recordings from different angles for the detection process, rather than consolidating them into one</a:t>
            </a:r>
            <a:r>
              <a:rPr lang="uk" sz="1000">
                <a:solidFill>
                  <a:srgbClr val="2EA122"/>
                </a:solidFill>
                <a:latin typeface="Barlow"/>
                <a:ea typeface="Barlow"/>
                <a:cs typeface="Barlow"/>
                <a:sym typeface="Barlow"/>
              </a:rPr>
              <a:t>.</a:t>
            </a:r>
            <a:endParaRPr/>
          </a:p>
        </p:txBody>
      </p:sp>
      <p:sp>
        <p:nvSpPr>
          <p:cNvPr id="648" name="Google Shape;648;p26"/>
          <p:cNvSpPr/>
          <p:nvPr/>
        </p:nvSpPr>
        <p:spPr>
          <a:xfrm>
            <a:off x="425000" y="3266600"/>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uk" sz="1000">
                <a:solidFill>
                  <a:srgbClr val="2EA122"/>
                </a:solidFill>
                <a:latin typeface="Barlow"/>
                <a:ea typeface="Barlow"/>
                <a:cs typeface="Barlow"/>
                <a:sym typeface="Barlow"/>
              </a:rPr>
              <a:t>Designing adaptive noise reduction algorithms specifically tailored to various video sources to minimize errors in calculating the vanishing point.</a:t>
            </a:r>
            <a:endParaRPr/>
          </a:p>
        </p:txBody>
      </p:sp>
      <p:sp>
        <p:nvSpPr>
          <p:cNvPr id="649" name="Google Shape;649;p26"/>
          <p:cNvSpPr txBox="1"/>
          <p:nvPr/>
        </p:nvSpPr>
        <p:spPr>
          <a:xfrm>
            <a:off x="528701" y="2177100"/>
            <a:ext cx="726000" cy="646500"/>
          </a:xfrm>
          <a:prstGeom prst="rect">
            <a:avLst/>
          </a:prstGeom>
          <a:solidFill>
            <a:srgbClr val="51AC46"/>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2</a:t>
            </a:r>
            <a:endParaRPr sz="3000">
              <a:solidFill>
                <a:schemeClr val="lt1"/>
              </a:solidFill>
              <a:latin typeface="Barlow"/>
              <a:ea typeface="Barlow"/>
              <a:cs typeface="Barlow"/>
              <a:sym typeface="Barlow"/>
            </a:endParaRPr>
          </a:p>
        </p:txBody>
      </p:sp>
      <p:sp>
        <p:nvSpPr>
          <p:cNvPr id="650" name="Google Shape;650;p26"/>
          <p:cNvSpPr txBox="1"/>
          <p:nvPr/>
        </p:nvSpPr>
        <p:spPr>
          <a:xfrm>
            <a:off x="528701" y="3375500"/>
            <a:ext cx="726000" cy="646500"/>
          </a:xfrm>
          <a:prstGeom prst="rect">
            <a:avLst/>
          </a:prstGeom>
          <a:solidFill>
            <a:srgbClr val="51AC46"/>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3</a:t>
            </a:r>
            <a:endParaRPr sz="3000">
              <a:solidFill>
                <a:schemeClr val="lt1"/>
              </a:solidFill>
              <a:latin typeface="Barlow"/>
              <a:ea typeface="Barlow"/>
              <a:cs typeface="Barlow"/>
              <a:sym typeface="Barlow"/>
            </a:endParaRPr>
          </a:p>
        </p:txBody>
      </p:sp>
      <p:pic>
        <p:nvPicPr>
          <p:cNvPr id="651" name="Google Shape;651;p26"/>
          <p:cNvPicPr preferRelativeResize="0"/>
          <p:nvPr/>
        </p:nvPicPr>
        <p:blipFill>
          <a:blip r:embed="rId3">
            <a:alphaModFix/>
          </a:blip>
          <a:stretch>
            <a:fillRect/>
          </a:stretch>
        </p:blipFill>
        <p:spPr>
          <a:xfrm>
            <a:off x="5273501" y="1442550"/>
            <a:ext cx="3635025" cy="2115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655" name="Shape 655"/>
        <p:cNvGrpSpPr/>
        <p:nvPr/>
      </p:nvGrpSpPr>
      <p:grpSpPr>
        <a:xfrm>
          <a:off x="0" y="0"/>
          <a:ext cx="0" cy="0"/>
          <a:chOff x="0" y="0"/>
          <a:chExt cx="0" cy="0"/>
        </a:xfrm>
      </p:grpSpPr>
      <p:grpSp>
        <p:nvGrpSpPr>
          <p:cNvPr id="656" name="Google Shape;656;p27"/>
          <p:cNvGrpSpPr/>
          <p:nvPr/>
        </p:nvGrpSpPr>
        <p:grpSpPr>
          <a:xfrm>
            <a:off x="5326600" y="2422363"/>
            <a:ext cx="3184850" cy="2180225"/>
            <a:chOff x="666800" y="101375"/>
            <a:chExt cx="3184850" cy="2180225"/>
          </a:xfrm>
        </p:grpSpPr>
        <p:sp>
          <p:nvSpPr>
            <p:cNvPr id="657" name="Google Shape;657;p27"/>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7"/>
          <p:cNvGrpSpPr/>
          <p:nvPr/>
        </p:nvGrpSpPr>
        <p:grpSpPr>
          <a:xfrm>
            <a:off x="640575" y="544475"/>
            <a:ext cx="3184850" cy="2180225"/>
            <a:chOff x="666800" y="101375"/>
            <a:chExt cx="3184850" cy="2180225"/>
          </a:xfrm>
        </p:grpSpPr>
        <p:sp>
          <p:nvSpPr>
            <p:cNvPr id="669" name="Google Shape;669;p27"/>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27"/>
          <p:cNvSpPr txBox="1"/>
          <p:nvPr/>
        </p:nvSpPr>
        <p:spPr>
          <a:xfrm>
            <a:off x="1594500" y="1816675"/>
            <a:ext cx="595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681" name="Google Shape;681;p27"/>
          <p:cNvSpPr txBox="1"/>
          <p:nvPr/>
        </p:nvSpPr>
        <p:spPr>
          <a:xfrm>
            <a:off x="1594500" y="2422375"/>
            <a:ext cx="5955000" cy="8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4100">
                <a:solidFill>
                  <a:schemeClr val="lt1"/>
                </a:solidFill>
                <a:latin typeface="Jost"/>
                <a:ea typeface="Jost"/>
                <a:cs typeface="Jost"/>
                <a:sym typeface="Jost"/>
              </a:rPr>
              <a:t>DEMO</a:t>
            </a:r>
            <a:endParaRPr b="1" sz="4100">
              <a:solidFill>
                <a:schemeClr val="lt1"/>
              </a:solidFill>
              <a:latin typeface="Jost"/>
              <a:ea typeface="Jost"/>
              <a:cs typeface="Jost"/>
              <a:sym typeface="Jost"/>
            </a:endParaRPr>
          </a:p>
        </p:txBody>
      </p:sp>
      <p:sp>
        <p:nvSpPr>
          <p:cNvPr id="682" name="Google Shape;682;p27"/>
          <p:cNvSpPr/>
          <p:nvPr/>
        </p:nvSpPr>
        <p:spPr>
          <a:xfrm>
            <a:off x="857125" y="544463"/>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27"/>
          <p:cNvGrpSpPr/>
          <p:nvPr/>
        </p:nvGrpSpPr>
        <p:grpSpPr>
          <a:xfrm rot="-1631915">
            <a:off x="5771555" y="575915"/>
            <a:ext cx="181482" cy="181482"/>
            <a:chOff x="4686300" y="629200"/>
            <a:chExt cx="295200" cy="295200"/>
          </a:xfrm>
        </p:grpSpPr>
        <p:cxnSp>
          <p:nvCxnSpPr>
            <p:cNvPr id="684" name="Google Shape;684;p27"/>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685" name="Google Shape;685;p27"/>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686" name="Google Shape;686;p27"/>
          <p:cNvSpPr/>
          <p:nvPr/>
        </p:nvSpPr>
        <p:spPr>
          <a:xfrm>
            <a:off x="7480663" y="4026300"/>
            <a:ext cx="313500" cy="313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rot="1799564">
            <a:off x="2901887" y="3787851"/>
            <a:ext cx="154834" cy="133996"/>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7"/>
          <p:cNvGrpSpPr/>
          <p:nvPr/>
        </p:nvGrpSpPr>
        <p:grpSpPr>
          <a:xfrm rot="-1631915">
            <a:off x="1031380" y="4310627"/>
            <a:ext cx="181482" cy="181482"/>
            <a:chOff x="4686300" y="629200"/>
            <a:chExt cx="295200" cy="295200"/>
          </a:xfrm>
        </p:grpSpPr>
        <p:cxnSp>
          <p:nvCxnSpPr>
            <p:cNvPr id="689" name="Google Shape;689;p27"/>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690" name="Google Shape;690;p27"/>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691" name="Google Shape;691;p27"/>
          <p:cNvSpPr/>
          <p:nvPr/>
        </p:nvSpPr>
        <p:spPr>
          <a:xfrm rot="1799564">
            <a:off x="8293037" y="1492826"/>
            <a:ext cx="154834" cy="133996"/>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106" name="Shape 106"/>
        <p:cNvGrpSpPr/>
        <p:nvPr/>
      </p:nvGrpSpPr>
      <p:grpSpPr>
        <a:xfrm>
          <a:off x="0" y="0"/>
          <a:ext cx="0" cy="0"/>
          <a:chOff x="0" y="0"/>
          <a:chExt cx="0" cy="0"/>
        </a:xfrm>
      </p:grpSpPr>
      <p:sp>
        <p:nvSpPr>
          <p:cNvPr id="107" name="Google Shape;107;p14"/>
          <p:cNvSpPr/>
          <p:nvPr/>
        </p:nvSpPr>
        <p:spPr>
          <a:xfrm>
            <a:off x="2491225" y="907300"/>
            <a:ext cx="1599000" cy="15990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421525" y="2571750"/>
            <a:ext cx="1599000" cy="23109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4"/>
          <p:cNvGrpSpPr/>
          <p:nvPr/>
        </p:nvGrpSpPr>
        <p:grpSpPr>
          <a:xfrm>
            <a:off x="5959150" y="2963275"/>
            <a:ext cx="3184850" cy="2180225"/>
            <a:chOff x="666800" y="101375"/>
            <a:chExt cx="3184850" cy="2180225"/>
          </a:xfrm>
        </p:grpSpPr>
        <p:sp>
          <p:nvSpPr>
            <p:cNvPr id="110" name="Google Shape;110;p14"/>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4"/>
          <p:cNvGrpSpPr/>
          <p:nvPr/>
        </p:nvGrpSpPr>
        <p:grpSpPr>
          <a:xfrm>
            <a:off x="0" y="0"/>
            <a:ext cx="3184850" cy="2180225"/>
            <a:chOff x="666800" y="101375"/>
            <a:chExt cx="3184850" cy="2180225"/>
          </a:xfrm>
        </p:grpSpPr>
        <p:sp>
          <p:nvSpPr>
            <p:cNvPr id="122" name="Google Shape;122;p14"/>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4"/>
          <p:cNvSpPr txBox="1"/>
          <p:nvPr/>
        </p:nvSpPr>
        <p:spPr>
          <a:xfrm>
            <a:off x="768625" y="935650"/>
            <a:ext cx="2766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solidFill>
                  <a:schemeClr val="lt1"/>
                </a:solidFill>
                <a:latin typeface="Barlow"/>
                <a:ea typeface="Barlow"/>
                <a:cs typeface="Barlow"/>
                <a:sym typeface="Barlow"/>
              </a:rPr>
              <a:t>What is </a:t>
            </a:r>
            <a:r>
              <a:rPr i="1" lang="uk" sz="1600">
                <a:solidFill>
                  <a:schemeClr val="lt1"/>
                </a:solidFill>
                <a:latin typeface="Barlow"/>
                <a:ea typeface="Barlow"/>
                <a:cs typeface="Barlow"/>
                <a:sym typeface="Barlow"/>
              </a:rPr>
              <a:t>offside </a:t>
            </a:r>
            <a:r>
              <a:rPr lang="uk" sz="1600">
                <a:solidFill>
                  <a:schemeClr val="lt1"/>
                </a:solidFill>
                <a:latin typeface="Barlow"/>
                <a:ea typeface="Barlow"/>
                <a:cs typeface="Barlow"/>
                <a:sym typeface="Barlow"/>
              </a:rPr>
              <a:t>and </a:t>
            </a:r>
            <a:r>
              <a:rPr lang="uk" sz="1600">
                <a:solidFill>
                  <a:schemeClr val="lt1"/>
                </a:solidFill>
                <a:latin typeface="Barlow"/>
                <a:ea typeface="Barlow"/>
                <a:cs typeface="Barlow"/>
                <a:sym typeface="Barlow"/>
              </a:rPr>
              <a:t>why is it important</a:t>
            </a:r>
            <a:r>
              <a:rPr lang="uk" sz="1600">
                <a:solidFill>
                  <a:schemeClr val="lt1"/>
                </a:solidFill>
                <a:latin typeface="Barlow"/>
                <a:ea typeface="Barlow"/>
                <a:cs typeface="Barlow"/>
                <a:sym typeface="Barlow"/>
              </a:rPr>
              <a:t>?</a:t>
            </a:r>
            <a:endParaRPr sz="1600">
              <a:solidFill>
                <a:schemeClr val="lt1"/>
              </a:solidFill>
              <a:latin typeface="Barlow"/>
              <a:ea typeface="Barlow"/>
              <a:cs typeface="Barlow"/>
              <a:sym typeface="Barlow"/>
            </a:endParaRPr>
          </a:p>
        </p:txBody>
      </p:sp>
      <p:sp>
        <p:nvSpPr>
          <p:cNvPr id="134" name="Google Shape;134;p14"/>
          <p:cNvSpPr txBox="1"/>
          <p:nvPr/>
        </p:nvSpPr>
        <p:spPr>
          <a:xfrm>
            <a:off x="3226500" y="210400"/>
            <a:ext cx="2691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2400">
                <a:solidFill>
                  <a:schemeClr val="lt1"/>
                </a:solidFill>
                <a:latin typeface="Jost"/>
                <a:ea typeface="Jost"/>
                <a:cs typeface="Jost"/>
                <a:sym typeface="Jost"/>
              </a:rPr>
              <a:t>INTRODUCTION</a:t>
            </a:r>
            <a:endParaRPr b="1" sz="2400">
              <a:solidFill>
                <a:schemeClr val="lt1"/>
              </a:solidFill>
              <a:latin typeface="Jost"/>
              <a:ea typeface="Jost"/>
              <a:cs typeface="Jost"/>
              <a:sym typeface="Jost"/>
            </a:endParaRPr>
          </a:p>
        </p:txBody>
      </p:sp>
      <p:sp>
        <p:nvSpPr>
          <p:cNvPr id="135" name="Google Shape;135;p14"/>
          <p:cNvSpPr/>
          <p:nvPr/>
        </p:nvSpPr>
        <p:spPr>
          <a:xfrm>
            <a:off x="8685875" y="26722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1388968">
            <a:off x="276220" y="3039889"/>
            <a:ext cx="229694" cy="198772"/>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3352800" y="7645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4"/>
          <p:cNvGrpSpPr/>
          <p:nvPr/>
        </p:nvGrpSpPr>
        <p:grpSpPr>
          <a:xfrm rot="-1631915">
            <a:off x="4946355" y="4445490"/>
            <a:ext cx="181482" cy="181482"/>
            <a:chOff x="4686300" y="629200"/>
            <a:chExt cx="295200" cy="295200"/>
          </a:xfrm>
        </p:grpSpPr>
        <p:cxnSp>
          <p:nvCxnSpPr>
            <p:cNvPr id="139" name="Google Shape;139;p14"/>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140" name="Google Shape;140;p14"/>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141" name="Google Shape;141;p14"/>
          <p:cNvSpPr/>
          <p:nvPr/>
        </p:nvSpPr>
        <p:spPr>
          <a:xfrm rot="-8305199">
            <a:off x="7048968" y="590215"/>
            <a:ext cx="160020" cy="13857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4"/>
          <p:cNvPicPr preferRelativeResize="0"/>
          <p:nvPr/>
        </p:nvPicPr>
        <p:blipFill>
          <a:blip r:embed="rId3">
            <a:alphaModFix/>
          </a:blip>
          <a:stretch>
            <a:fillRect/>
          </a:stretch>
        </p:blipFill>
        <p:spPr>
          <a:xfrm>
            <a:off x="4345175" y="1396175"/>
            <a:ext cx="4583176" cy="2600950"/>
          </a:xfrm>
          <a:prstGeom prst="rect">
            <a:avLst/>
          </a:prstGeom>
          <a:noFill/>
          <a:ln>
            <a:noFill/>
          </a:ln>
        </p:spPr>
      </p:pic>
      <p:sp>
        <p:nvSpPr>
          <p:cNvPr id="143" name="Google Shape;143;p14"/>
          <p:cNvSpPr txBox="1"/>
          <p:nvPr/>
        </p:nvSpPr>
        <p:spPr>
          <a:xfrm>
            <a:off x="639050" y="1618125"/>
            <a:ext cx="3451200" cy="2763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Char char="-"/>
            </a:pPr>
            <a:r>
              <a:rPr lang="uk" sz="1300">
                <a:solidFill>
                  <a:schemeClr val="lt1"/>
                </a:solidFill>
              </a:rPr>
              <a:t>The red player (Player A) is in an offside position because they are closer to the opposing goal-line than both the ball and the last defending player (Player B) exclude the Goalkeeper.</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uk" sz="1300">
                <a:solidFill>
                  <a:schemeClr val="lt1"/>
                </a:solidFill>
              </a:rPr>
              <a:t>If Player A receives the ball in this position, it would result in an indirect free-kick for the opposing team.</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uk" sz="1300">
                <a:solidFill>
                  <a:schemeClr val="lt1"/>
                </a:solidFill>
              </a:rPr>
              <a:t>Attacking advantage</a:t>
            </a:r>
            <a:endParaRPr sz="1300">
              <a:solidFill>
                <a:schemeClr val="lt1"/>
              </a:solidFill>
            </a:endParaRPr>
          </a:p>
          <a:p>
            <a:pPr indent="0" lvl="0" marL="0" rtl="0" algn="l">
              <a:spcBef>
                <a:spcPts val="0"/>
              </a:spcBef>
              <a:spcAft>
                <a:spcPts val="0"/>
              </a:spcAft>
              <a:buNone/>
            </a:pPr>
            <a:r>
              <a:t/>
            </a:r>
            <a:endParaRPr sz="1800">
              <a:solidFill>
                <a:schemeClr val="dk2"/>
              </a:solidFill>
            </a:endParaRPr>
          </a:p>
        </p:txBody>
      </p:sp>
      <p:sp>
        <p:nvSpPr>
          <p:cNvPr id="144" name="Google Shape;144;p14"/>
          <p:cNvSpPr txBox="1"/>
          <p:nvPr/>
        </p:nvSpPr>
        <p:spPr>
          <a:xfrm>
            <a:off x="6915825" y="1633038"/>
            <a:ext cx="31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800">
                <a:solidFill>
                  <a:srgbClr val="F4F4F4"/>
                </a:solidFill>
              </a:rPr>
              <a:t>A</a:t>
            </a:r>
            <a:endParaRPr sz="1800">
              <a:solidFill>
                <a:srgbClr val="F4F4F4"/>
              </a:solidFill>
            </a:endParaRPr>
          </a:p>
        </p:txBody>
      </p:sp>
      <p:sp>
        <p:nvSpPr>
          <p:cNvPr id="145" name="Google Shape;145;p14"/>
          <p:cNvSpPr txBox="1"/>
          <p:nvPr/>
        </p:nvSpPr>
        <p:spPr>
          <a:xfrm>
            <a:off x="7234725" y="2340900"/>
            <a:ext cx="31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800">
                <a:solidFill>
                  <a:srgbClr val="F4F4F4"/>
                </a:solidFill>
              </a:rPr>
              <a:t>B</a:t>
            </a:r>
            <a:endParaRPr sz="1800">
              <a:solidFill>
                <a:srgbClr val="F4F4F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149" name="Shape 149"/>
        <p:cNvGrpSpPr/>
        <p:nvPr/>
      </p:nvGrpSpPr>
      <p:grpSpPr>
        <a:xfrm>
          <a:off x="0" y="0"/>
          <a:ext cx="0" cy="0"/>
          <a:chOff x="0" y="0"/>
          <a:chExt cx="0" cy="0"/>
        </a:xfrm>
      </p:grpSpPr>
      <p:grpSp>
        <p:nvGrpSpPr>
          <p:cNvPr id="150" name="Google Shape;150;p15"/>
          <p:cNvGrpSpPr/>
          <p:nvPr/>
        </p:nvGrpSpPr>
        <p:grpSpPr>
          <a:xfrm>
            <a:off x="3406675" y="2734675"/>
            <a:ext cx="3184850" cy="2180225"/>
            <a:chOff x="666800" y="101375"/>
            <a:chExt cx="3184850" cy="2180225"/>
          </a:xfrm>
        </p:grpSpPr>
        <p:sp>
          <p:nvSpPr>
            <p:cNvPr id="151" name="Google Shape;151;p15"/>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p:nvPr/>
        </p:nvSpPr>
        <p:spPr>
          <a:xfrm>
            <a:off x="600075" y="2116263"/>
            <a:ext cx="4587000" cy="8643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304800" y="3224350"/>
            <a:ext cx="4587000" cy="8643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5"/>
          <p:cNvGrpSpPr/>
          <p:nvPr/>
        </p:nvGrpSpPr>
        <p:grpSpPr>
          <a:xfrm>
            <a:off x="5700975" y="0"/>
            <a:ext cx="3184850" cy="2180225"/>
            <a:chOff x="666800" y="101375"/>
            <a:chExt cx="3184850" cy="2180225"/>
          </a:xfrm>
        </p:grpSpPr>
        <p:sp>
          <p:nvSpPr>
            <p:cNvPr id="165" name="Google Shape;165;p15"/>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5"/>
          <p:cNvSpPr/>
          <p:nvPr/>
        </p:nvSpPr>
        <p:spPr>
          <a:xfrm>
            <a:off x="304800" y="1028550"/>
            <a:ext cx="4587000" cy="8643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425000" y="1154950"/>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25000" y="2245088"/>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25000" y="3335225"/>
            <a:ext cx="4632600" cy="8643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494143" y="1224100"/>
            <a:ext cx="726000" cy="726000"/>
          </a:xfrm>
          <a:prstGeom prst="rect">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494143" y="2314238"/>
            <a:ext cx="726000" cy="726000"/>
          </a:xfrm>
          <a:prstGeom prst="rect">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494143" y="3404400"/>
            <a:ext cx="726000" cy="726000"/>
          </a:xfrm>
          <a:prstGeom prst="rect">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txBox="1"/>
          <p:nvPr/>
        </p:nvSpPr>
        <p:spPr>
          <a:xfrm>
            <a:off x="1306525" y="1213900"/>
            <a:ext cx="3711000" cy="7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uk" sz="1000">
                <a:solidFill>
                  <a:srgbClr val="2EA122"/>
                </a:solidFill>
                <a:latin typeface="Barlow"/>
                <a:ea typeface="Barlow"/>
                <a:cs typeface="Barlow"/>
                <a:sym typeface="Barlow"/>
              </a:rPr>
              <a:t>FAIRNESS &amp; </a:t>
            </a:r>
            <a:r>
              <a:rPr b="1" lang="uk" sz="1000">
                <a:solidFill>
                  <a:srgbClr val="2EA122"/>
                </a:solidFill>
                <a:latin typeface="Barlow"/>
                <a:ea typeface="Barlow"/>
                <a:cs typeface="Barlow"/>
                <a:sym typeface="Barlow"/>
              </a:rPr>
              <a:t>INTEGRITY</a:t>
            </a:r>
            <a:endParaRPr b="1" sz="1000">
              <a:solidFill>
                <a:srgbClr val="2EA122"/>
              </a:solidFill>
              <a:latin typeface="Barlow"/>
              <a:ea typeface="Barlow"/>
              <a:cs typeface="Barlow"/>
              <a:sym typeface="Barlow"/>
            </a:endParaRPr>
          </a:p>
          <a:p>
            <a:pPr indent="0" lvl="0" marL="0" rtl="0" algn="l">
              <a:lnSpc>
                <a:spcPct val="115000"/>
              </a:lnSpc>
              <a:spcBef>
                <a:spcPts val="0"/>
              </a:spcBef>
              <a:spcAft>
                <a:spcPts val="0"/>
              </a:spcAft>
              <a:buNone/>
            </a:pPr>
            <a:r>
              <a:rPr lang="uk" sz="1000">
                <a:solidFill>
                  <a:srgbClr val="2EA122"/>
                </a:solidFill>
                <a:latin typeface="Barlow"/>
                <a:ea typeface="Barlow"/>
                <a:cs typeface="Barlow"/>
                <a:sym typeface="Barlow"/>
              </a:rPr>
              <a:t>Wrong offside calls hurts the </a:t>
            </a:r>
            <a:r>
              <a:rPr lang="uk" sz="1000">
                <a:solidFill>
                  <a:srgbClr val="2EA122"/>
                </a:solidFill>
                <a:latin typeface="Barlow"/>
                <a:ea typeface="Barlow"/>
                <a:cs typeface="Barlow"/>
                <a:sym typeface="Barlow"/>
              </a:rPr>
              <a:t>integrity</a:t>
            </a:r>
            <a:r>
              <a:rPr lang="uk" sz="1000">
                <a:solidFill>
                  <a:srgbClr val="2EA122"/>
                </a:solidFill>
                <a:latin typeface="Barlow"/>
                <a:ea typeface="Barlow"/>
                <a:cs typeface="Barlow"/>
                <a:sym typeface="Barlow"/>
              </a:rPr>
              <a:t> of the game. Uncalled offside plays provide an unfair advantage to the attacking team.</a:t>
            </a:r>
            <a:endParaRPr sz="1000">
              <a:solidFill>
                <a:srgbClr val="2EA122"/>
              </a:solidFill>
              <a:latin typeface="Barlow"/>
              <a:ea typeface="Barlow"/>
              <a:cs typeface="Barlow"/>
              <a:sym typeface="Barlow"/>
            </a:endParaRPr>
          </a:p>
        </p:txBody>
      </p:sp>
      <p:sp>
        <p:nvSpPr>
          <p:cNvPr id="184" name="Google Shape;184;p15"/>
          <p:cNvSpPr txBox="1"/>
          <p:nvPr/>
        </p:nvSpPr>
        <p:spPr>
          <a:xfrm>
            <a:off x="1306525" y="2227854"/>
            <a:ext cx="36042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uk" sz="1000">
                <a:solidFill>
                  <a:srgbClr val="2EA122"/>
                </a:solidFill>
                <a:latin typeface="Barlow"/>
                <a:ea typeface="Barlow"/>
                <a:cs typeface="Barlow"/>
                <a:sym typeface="Barlow"/>
              </a:rPr>
              <a:t>LOSS OF FAN ENGAGEMENT &amp; VIEWERSHIP</a:t>
            </a:r>
            <a:endParaRPr b="1" sz="1000">
              <a:solidFill>
                <a:srgbClr val="2EA122"/>
              </a:solidFill>
              <a:latin typeface="Barlow"/>
              <a:ea typeface="Barlow"/>
              <a:cs typeface="Barlow"/>
              <a:sym typeface="Barlow"/>
            </a:endParaRPr>
          </a:p>
          <a:p>
            <a:pPr indent="0" lvl="0" marL="0" rtl="0" algn="l">
              <a:lnSpc>
                <a:spcPct val="115000"/>
              </a:lnSpc>
              <a:spcBef>
                <a:spcPts val="0"/>
              </a:spcBef>
              <a:spcAft>
                <a:spcPts val="0"/>
              </a:spcAft>
              <a:buNone/>
            </a:pPr>
            <a:r>
              <a:rPr lang="uk" sz="1000">
                <a:solidFill>
                  <a:srgbClr val="2EA122"/>
                </a:solidFill>
                <a:latin typeface="Barlow"/>
                <a:ea typeface="Barlow"/>
                <a:cs typeface="Barlow"/>
                <a:sym typeface="Barlow"/>
              </a:rPr>
              <a:t>Minimize controversy by providing objective and precise judgments, based on technology rather than human interpretation.</a:t>
            </a:r>
            <a:endParaRPr sz="1000">
              <a:solidFill>
                <a:srgbClr val="2EA122"/>
              </a:solidFill>
              <a:latin typeface="Barlow"/>
              <a:ea typeface="Barlow"/>
              <a:cs typeface="Barlow"/>
              <a:sym typeface="Barlow"/>
            </a:endParaRPr>
          </a:p>
        </p:txBody>
      </p:sp>
      <p:sp>
        <p:nvSpPr>
          <p:cNvPr id="185" name="Google Shape;185;p15"/>
          <p:cNvSpPr txBox="1"/>
          <p:nvPr/>
        </p:nvSpPr>
        <p:spPr>
          <a:xfrm>
            <a:off x="1306529" y="3318000"/>
            <a:ext cx="36042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uk" sz="1000">
                <a:solidFill>
                  <a:srgbClr val="2EA122"/>
                </a:solidFill>
                <a:latin typeface="Barlow"/>
                <a:ea typeface="Barlow"/>
                <a:cs typeface="Barlow"/>
                <a:sym typeface="Barlow"/>
              </a:rPr>
              <a:t>REVENUE &amp; SPONSORSHIPS</a:t>
            </a:r>
            <a:endParaRPr b="1" sz="1000">
              <a:solidFill>
                <a:srgbClr val="2EA122"/>
              </a:solidFill>
              <a:latin typeface="Barlow"/>
              <a:ea typeface="Barlow"/>
              <a:cs typeface="Barlow"/>
              <a:sym typeface="Barlow"/>
            </a:endParaRPr>
          </a:p>
          <a:p>
            <a:pPr indent="0" lvl="0" marL="0" rtl="0" algn="l">
              <a:lnSpc>
                <a:spcPct val="115000"/>
              </a:lnSpc>
              <a:spcBef>
                <a:spcPts val="0"/>
              </a:spcBef>
              <a:spcAft>
                <a:spcPts val="0"/>
              </a:spcAft>
              <a:buNone/>
            </a:pPr>
            <a:r>
              <a:rPr lang="uk" sz="1000">
                <a:solidFill>
                  <a:srgbClr val="2EA122"/>
                </a:solidFill>
                <a:latin typeface="Barlow"/>
                <a:ea typeface="Barlow"/>
                <a:cs typeface="Barlow"/>
                <a:sym typeface="Barlow"/>
              </a:rPr>
              <a:t>Dips in fan engagement as a result of inaccurate offside calls will result in lower pay-per-view sales and match ticket sales leading in a loss of revenue for both clubs and leagues.</a:t>
            </a:r>
            <a:endParaRPr sz="1000">
              <a:solidFill>
                <a:srgbClr val="2EA122"/>
              </a:solidFill>
              <a:latin typeface="Barlow"/>
              <a:ea typeface="Barlow"/>
              <a:cs typeface="Barlow"/>
              <a:sym typeface="Barlow"/>
            </a:endParaRPr>
          </a:p>
        </p:txBody>
      </p:sp>
      <p:pic>
        <p:nvPicPr>
          <p:cNvPr id="186" name="Google Shape;186;p15"/>
          <p:cNvPicPr preferRelativeResize="0"/>
          <p:nvPr/>
        </p:nvPicPr>
        <p:blipFill rotWithShape="1">
          <a:blip r:embed="rId3">
            <a:alphaModFix/>
          </a:blip>
          <a:srcRect b="0" l="19278" r="19284" t="0"/>
          <a:stretch/>
        </p:blipFill>
        <p:spPr>
          <a:xfrm>
            <a:off x="5289300" y="420250"/>
            <a:ext cx="1598997" cy="1599003"/>
          </a:xfrm>
          <a:prstGeom prst="rect">
            <a:avLst/>
          </a:prstGeom>
          <a:noFill/>
          <a:ln>
            <a:noFill/>
          </a:ln>
        </p:spPr>
      </p:pic>
      <p:sp>
        <p:nvSpPr>
          <p:cNvPr id="187" name="Google Shape;187;p15"/>
          <p:cNvSpPr/>
          <p:nvPr/>
        </p:nvSpPr>
        <p:spPr>
          <a:xfrm>
            <a:off x="5413275" y="2378325"/>
            <a:ext cx="1599000" cy="19545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5"/>
          <p:cNvPicPr preferRelativeResize="0"/>
          <p:nvPr/>
        </p:nvPicPr>
        <p:blipFill rotWithShape="1">
          <a:blip r:embed="rId4">
            <a:alphaModFix/>
          </a:blip>
          <a:srcRect b="0" l="15695" r="15702" t="0"/>
          <a:stretch/>
        </p:blipFill>
        <p:spPr>
          <a:xfrm>
            <a:off x="7120000" y="1002550"/>
            <a:ext cx="1598996" cy="1599002"/>
          </a:xfrm>
          <a:prstGeom prst="rect">
            <a:avLst/>
          </a:prstGeom>
          <a:noFill/>
          <a:ln>
            <a:noFill/>
          </a:ln>
        </p:spPr>
      </p:pic>
      <p:pic>
        <p:nvPicPr>
          <p:cNvPr id="189" name="Google Shape;189;p15"/>
          <p:cNvPicPr preferRelativeResize="0"/>
          <p:nvPr/>
        </p:nvPicPr>
        <p:blipFill rotWithShape="1">
          <a:blip r:embed="rId5">
            <a:alphaModFix/>
          </a:blip>
          <a:srcRect b="0" l="29545" r="29549" t="0"/>
          <a:stretch/>
        </p:blipFill>
        <p:spPr>
          <a:xfrm>
            <a:off x="5289300" y="2245099"/>
            <a:ext cx="1598998" cy="1954499"/>
          </a:xfrm>
          <a:prstGeom prst="rect">
            <a:avLst/>
          </a:prstGeom>
          <a:noFill/>
          <a:ln>
            <a:noFill/>
          </a:ln>
        </p:spPr>
      </p:pic>
      <p:sp>
        <p:nvSpPr>
          <p:cNvPr id="190" name="Google Shape;190;p15"/>
          <p:cNvSpPr/>
          <p:nvPr/>
        </p:nvSpPr>
        <p:spPr>
          <a:xfrm>
            <a:off x="8251425" y="27552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5"/>
          <p:cNvGrpSpPr/>
          <p:nvPr/>
        </p:nvGrpSpPr>
        <p:grpSpPr>
          <a:xfrm rot="-1631915">
            <a:off x="525605" y="903915"/>
            <a:ext cx="181482" cy="181482"/>
            <a:chOff x="4686300" y="629200"/>
            <a:chExt cx="295200" cy="295200"/>
          </a:xfrm>
        </p:grpSpPr>
        <p:cxnSp>
          <p:nvCxnSpPr>
            <p:cNvPr id="192" name="Google Shape;192;p15"/>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193" name="Google Shape;193;p15"/>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194" name="Google Shape;194;p15"/>
          <p:cNvSpPr/>
          <p:nvPr/>
        </p:nvSpPr>
        <p:spPr>
          <a:xfrm>
            <a:off x="3606775" y="46800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5"/>
          <p:cNvGrpSpPr/>
          <p:nvPr/>
        </p:nvGrpSpPr>
        <p:grpSpPr>
          <a:xfrm rot="-1631915">
            <a:off x="5199480" y="399890"/>
            <a:ext cx="181482" cy="181482"/>
            <a:chOff x="4686300" y="629200"/>
            <a:chExt cx="295200" cy="295200"/>
          </a:xfrm>
        </p:grpSpPr>
        <p:cxnSp>
          <p:nvCxnSpPr>
            <p:cNvPr id="196" name="Google Shape;196;p15"/>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197" name="Google Shape;197;p15"/>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grpSp>
        <p:nvGrpSpPr>
          <p:cNvPr id="198" name="Google Shape;198;p15"/>
          <p:cNvGrpSpPr/>
          <p:nvPr/>
        </p:nvGrpSpPr>
        <p:grpSpPr>
          <a:xfrm rot="-1631915">
            <a:off x="4603455" y="3570640"/>
            <a:ext cx="181482" cy="181482"/>
            <a:chOff x="4686300" y="629200"/>
            <a:chExt cx="295200" cy="295200"/>
          </a:xfrm>
        </p:grpSpPr>
        <p:cxnSp>
          <p:nvCxnSpPr>
            <p:cNvPr id="199" name="Google Shape;199;p15"/>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200" name="Google Shape;200;p15"/>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201" name="Google Shape;201;p15"/>
          <p:cNvSpPr txBox="1"/>
          <p:nvPr/>
        </p:nvSpPr>
        <p:spPr>
          <a:xfrm>
            <a:off x="494276" y="1274250"/>
            <a:ext cx="726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1</a:t>
            </a:r>
            <a:endParaRPr sz="3000">
              <a:solidFill>
                <a:schemeClr val="lt1"/>
              </a:solidFill>
              <a:latin typeface="Barlow"/>
              <a:ea typeface="Barlow"/>
              <a:cs typeface="Barlow"/>
              <a:sym typeface="Barlow"/>
            </a:endParaRPr>
          </a:p>
        </p:txBody>
      </p:sp>
      <p:sp>
        <p:nvSpPr>
          <p:cNvPr id="202" name="Google Shape;202;p15"/>
          <p:cNvSpPr txBox="1"/>
          <p:nvPr/>
        </p:nvSpPr>
        <p:spPr>
          <a:xfrm>
            <a:off x="494151" y="2353988"/>
            <a:ext cx="726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2</a:t>
            </a:r>
            <a:endParaRPr sz="3000">
              <a:solidFill>
                <a:schemeClr val="lt1"/>
              </a:solidFill>
              <a:latin typeface="Barlow"/>
              <a:ea typeface="Barlow"/>
              <a:cs typeface="Barlow"/>
              <a:sym typeface="Barlow"/>
            </a:endParaRPr>
          </a:p>
        </p:txBody>
      </p:sp>
      <p:sp>
        <p:nvSpPr>
          <p:cNvPr id="203" name="Google Shape;203;p15"/>
          <p:cNvSpPr txBox="1"/>
          <p:nvPr/>
        </p:nvSpPr>
        <p:spPr>
          <a:xfrm>
            <a:off x="494276" y="3433750"/>
            <a:ext cx="726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uk" sz="3000">
                <a:solidFill>
                  <a:schemeClr val="lt1"/>
                </a:solidFill>
                <a:latin typeface="Barlow"/>
                <a:ea typeface="Barlow"/>
                <a:cs typeface="Barlow"/>
                <a:sym typeface="Barlow"/>
              </a:rPr>
              <a:t>3</a:t>
            </a:r>
            <a:endParaRPr sz="3000">
              <a:solidFill>
                <a:schemeClr val="lt1"/>
              </a:solidFill>
              <a:latin typeface="Barlow"/>
              <a:ea typeface="Barlow"/>
              <a:cs typeface="Barlow"/>
              <a:sym typeface="Barlow"/>
            </a:endParaRPr>
          </a:p>
        </p:txBody>
      </p:sp>
      <p:sp>
        <p:nvSpPr>
          <p:cNvPr id="204" name="Google Shape;204;p15"/>
          <p:cNvSpPr txBox="1"/>
          <p:nvPr/>
        </p:nvSpPr>
        <p:spPr>
          <a:xfrm>
            <a:off x="304800" y="163650"/>
            <a:ext cx="3967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2400">
                <a:solidFill>
                  <a:schemeClr val="lt1"/>
                </a:solidFill>
                <a:latin typeface="Jost"/>
                <a:ea typeface="Jost"/>
                <a:cs typeface="Jost"/>
                <a:sym typeface="Jost"/>
              </a:rPr>
              <a:t>SIGNIFICANCE</a:t>
            </a:r>
            <a:endParaRPr b="1" sz="2400">
              <a:solidFill>
                <a:schemeClr val="lt1"/>
              </a:solidFill>
              <a:latin typeface="Jost"/>
              <a:ea typeface="Jost"/>
              <a:cs typeface="Jost"/>
              <a:sym typeface="Jost"/>
            </a:endParaRPr>
          </a:p>
        </p:txBody>
      </p:sp>
      <p:pic>
        <p:nvPicPr>
          <p:cNvPr id="205" name="Google Shape;205;p15"/>
          <p:cNvPicPr preferRelativeResize="0"/>
          <p:nvPr/>
        </p:nvPicPr>
        <p:blipFill rotWithShape="1">
          <a:blip r:embed="rId6">
            <a:alphaModFix/>
          </a:blip>
          <a:srcRect b="0" l="18245" r="16051" t="0"/>
          <a:stretch/>
        </p:blipFill>
        <p:spPr>
          <a:xfrm>
            <a:off x="7120000" y="2846450"/>
            <a:ext cx="1599002" cy="170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209" name="Shape 209"/>
        <p:cNvGrpSpPr/>
        <p:nvPr/>
      </p:nvGrpSpPr>
      <p:grpSpPr>
        <a:xfrm>
          <a:off x="0" y="0"/>
          <a:ext cx="0" cy="0"/>
          <a:chOff x="0" y="0"/>
          <a:chExt cx="0" cy="0"/>
        </a:xfrm>
      </p:grpSpPr>
      <p:grpSp>
        <p:nvGrpSpPr>
          <p:cNvPr id="210" name="Google Shape;210;p16"/>
          <p:cNvGrpSpPr/>
          <p:nvPr/>
        </p:nvGrpSpPr>
        <p:grpSpPr>
          <a:xfrm>
            <a:off x="5318600" y="552475"/>
            <a:ext cx="2872675" cy="2180225"/>
            <a:chOff x="666800" y="101375"/>
            <a:chExt cx="2872675" cy="2180225"/>
          </a:xfrm>
        </p:grpSpPr>
        <p:sp>
          <p:nvSpPr>
            <p:cNvPr id="211" name="Google Shape;211;p16"/>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6"/>
          <p:cNvSpPr/>
          <p:nvPr/>
        </p:nvSpPr>
        <p:spPr>
          <a:xfrm>
            <a:off x="562150" y="2830636"/>
            <a:ext cx="1599000" cy="19662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6"/>
          <p:cNvGrpSpPr/>
          <p:nvPr/>
        </p:nvGrpSpPr>
        <p:grpSpPr>
          <a:xfrm>
            <a:off x="640550" y="2446188"/>
            <a:ext cx="3184850" cy="2180225"/>
            <a:chOff x="666800" y="101375"/>
            <a:chExt cx="3184850" cy="2180225"/>
          </a:xfrm>
        </p:grpSpPr>
        <p:sp>
          <p:nvSpPr>
            <p:cNvPr id="223" name="Google Shape;223;p16"/>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6"/>
          <p:cNvSpPr/>
          <p:nvPr/>
        </p:nvSpPr>
        <p:spPr>
          <a:xfrm>
            <a:off x="4137200" y="1127900"/>
            <a:ext cx="3572700" cy="9795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txBox="1"/>
          <p:nvPr/>
        </p:nvSpPr>
        <p:spPr>
          <a:xfrm>
            <a:off x="4572000" y="3435628"/>
            <a:ext cx="3967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lt1"/>
              </a:solidFill>
              <a:latin typeface="Barlow"/>
              <a:ea typeface="Barlow"/>
              <a:cs typeface="Barlow"/>
              <a:sym typeface="Barlow"/>
            </a:endParaRPr>
          </a:p>
        </p:txBody>
      </p:sp>
      <p:sp>
        <p:nvSpPr>
          <p:cNvPr id="236" name="Google Shape;236;p16"/>
          <p:cNvSpPr/>
          <p:nvPr/>
        </p:nvSpPr>
        <p:spPr>
          <a:xfrm>
            <a:off x="562150" y="3323986"/>
            <a:ext cx="3572700" cy="9795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txBox="1"/>
          <p:nvPr/>
        </p:nvSpPr>
        <p:spPr>
          <a:xfrm>
            <a:off x="562138" y="3323963"/>
            <a:ext cx="35727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uk" sz="1000">
                <a:latin typeface="Barlow"/>
                <a:ea typeface="Barlow"/>
                <a:cs typeface="Barlow"/>
                <a:sym typeface="Barlow"/>
              </a:rPr>
              <a:t>Assistant</a:t>
            </a:r>
            <a:r>
              <a:rPr b="1" lang="uk" sz="1000">
                <a:latin typeface="Barlow"/>
                <a:ea typeface="Barlow"/>
                <a:cs typeface="Barlow"/>
                <a:sym typeface="Barlow"/>
              </a:rPr>
              <a:t> Referees (linesmen)</a:t>
            </a:r>
            <a:endParaRPr b="1" sz="1000">
              <a:latin typeface="Barlow"/>
              <a:ea typeface="Barlow"/>
              <a:cs typeface="Barlow"/>
              <a:sym typeface="Barlow"/>
            </a:endParaRPr>
          </a:p>
          <a:p>
            <a:pPr indent="0" lvl="0" marL="0" rtl="0" algn="l">
              <a:lnSpc>
                <a:spcPct val="115000"/>
              </a:lnSpc>
              <a:spcBef>
                <a:spcPts val="0"/>
              </a:spcBef>
              <a:spcAft>
                <a:spcPts val="0"/>
              </a:spcAft>
              <a:buNone/>
            </a:pPr>
            <a:r>
              <a:rPr lang="uk" sz="1000">
                <a:latin typeface="Barlow"/>
                <a:ea typeface="Barlow"/>
                <a:cs typeface="Barlow"/>
                <a:sym typeface="Barlow"/>
              </a:rPr>
              <a:t>These officials are positioned on the sidelines and are responsible for judging whether an attacking player is in an offside position when the ball is played. </a:t>
            </a:r>
            <a:endParaRPr sz="1000">
              <a:latin typeface="Barlow"/>
              <a:ea typeface="Barlow"/>
              <a:cs typeface="Barlow"/>
              <a:sym typeface="Barlow"/>
            </a:endParaRPr>
          </a:p>
        </p:txBody>
      </p:sp>
      <p:sp>
        <p:nvSpPr>
          <p:cNvPr id="238" name="Google Shape;238;p16"/>
          <p:cNvSpPr txBox="1"/>
          <p:nvPr/>
        </p:nvSpPr>
        <p:spPr>
          <a:xfrm>
            <a:off x="4134850" y="1155938"/>
            <a:ext cx="35154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uk" sz="1000">
                <a:latin typeface="Barlow"/>
                <a:ea typeface="Barlow"/>
                <a:cs typeface="Barlow"/>
                <a:sym typeface="Barlow"/>
              </a:rPr>
              <a:t>FIFA’s Semi-Automated Offside Detector</a:t>
            </a:r>
            <a:endParaRPr sz="1000">
              <a:latin typeface="Barlow"/>
              <a:ea typeface="Barlow"/>
              <a:cs typeface="Barlow"/>
              <a:sym typeface="Barlow"/>
            </a:endParaRPr>
          </a:p>
          <a:p>
            <a:pPr indent="0" lvl="0" marL="0" rtl="0" algn="l">
              <a:lnSpc>
                <a:spcPct val="115000"/>
              </a:lnSpc>
              <a:spcBef>
                <a:spcPts val="0"/>
              </a:spcBef>
              <a:spcAft>
                <a:spcPts val="0"/>
              </a:spcAft>
              <a:buNone/>
            </a:pPr>
            <a:r>
              <a:rPr lang="uk" sz="1000">
                <a:latin typeface="Barlow"/>
                <a:ea typeface="Barlow"/>
                <a:cs typeface="Barlow"/>
                <a:sym typeface="Barlow"/>
              </a:rPr>
              <a:t>A semi-automated offside technology, utilizing 12 tracking cameras and an IMU sensor inside the ball, aids officials in making faster and more precise offside calls.</a:t>
            </a:r>
            <a:endParaRPr sz="1000">
              <a:latin typeface="Barlow"/>
              <a:ea typeface="Barlow"/>
              <a:cs typeface="Barlow"/>
              <a:sym typeface="Barlow"/>
            </a:endParaRPr>
          </a:p>
        </p:txBody>
      </p:sp>
      <p:sp>
        <p:nvSpPr>
          <p:cNvPr id="239" name="Google Shape;239;p16"/>
          <p:cNvSpPr/>
          <p:nvPr/>
        </p:nvSpPr>
        <p:spPr>
          <a:xfrm>
            <a:off x="6573950" y="40967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rot="1389226">
            <a:off x="363619" y="368289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16"/>
          <p:cNvGrpSpPr/>
          <p:nvPr/>
        </p:nvGrpSpPr>
        <p:grpSpPr>
          <a:xfrm rot="-1631915">
            <a:off x="1948230" y="441115"/>
            <a:ext cx="181482" cy="181482"/>
            <a:chOff x="4686300" y="629200"/>
            <a:chExt cx="295200" cy="295200"/>
          </a:xfrm>
        </p:grpSpPr>
        <p:cxnSp>
          <p:nvCxnSpPr>
            <p:cNvPr id="242" name="Google Shape;242;p16"/>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243" name="Google Shape;243;p16"/>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244" name="Google Shape;244;p16"/>
          <p:cNvSpPr/>
          <p:nvPr/>
        </p:nvSpPr>
        <p:spPr>
          <a:xfrm>
            <a:off x="3744675" y="28798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16"/>
          <p:cNvGrpSpPr/>
          <p:nvPr/>
        </p:nvGrpSpPr>
        <p:grpSpPr>
          <a:xfrm rot="-1631915">
            <a:off x="8326280" y="2204015"/>
            <a:ext cx="181482" cy="181482"/>
            <a:chOff x="4686300" y="629200"/>
            <a:chExt cx="295200" cy="295200"/>
          </a:xfrm>
        </p:grpSpPr>
        <p:cxnSp>
          <p:nvCxnSpPr>
            <p:cNvPr id="246" name="Google Shape;246;p16"/>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247" name="Google Shape;247;p16"/>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248" name="Google Shape;248;p16"/>
          <p:cNvSpPr/>
          <p:nvPr/>
        </p:nvSpPr>
        <p:spPr>
          <a:xfrm rot="1799564">
            <a:off x="7292912" y="4738876"/>
            <a:ext cx="154834" cy="133996"/>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BUSINESS VIABILITY</a:t>
            </a:r>
            <a:endParaRPr b="1" sz="2400">
              <a:solidFill>
                <a:schemeClr val="lt1"/>
              </a:solidFill>
              <a:latin typeface="Jost"/>
              <a:ea typeface="Jost"/>
              <a:cs typeface="Jost"/>
              <a:sym typeface="Jost"/>
            </a:endParaRPr>
          </a:p>
        </p:txBody>
      </p:sp>
      <p:pic>
        <p:nvPicPr>
          <p:cNvPr id="250" name="Google Shape;250;p16"/>
          <p:cNvPicPr preferRelativeResize="0"/>
          <p:nvPr/>
        </p:nvPicPr>
        <p:blipFill>
          <a:blip r:embed="rId3">
            <a:alphaModFix/>
          </a:blip>
          <a:stretch>
            <a:fillRect/>
          </a:stretch>
        </p:blipFill>
        <p:spPr>
          <a:xfrm>
            <a:off x="562150" y="867775"/>
            <a:ext cx="2555963" cy="1703975"/>
          </a:xfrm>
          <a:prstGeom prst="rect">
            <a:avLst/>
          </a:prstGeom>
          <a:noFill/>
          <a:ln>
            <a:noFill/>
          </a:ln>
        </p:spPr>
      </p:pic>
      <p:pic>
        <p:nvPicPr>
          <p:cNvPr id="251" name="Google Shape;251;p16"/>
          <p:cNvPicPr preferRelativeResize="0"/>
          <p:nvPr/>
        </p:nvPicPr>
        <p:blipFill rotWithShape="1">
          <a:blip r:embed="rId4">
            <a:alphaModFix/>
          </a:blip>
          <a:srcRect b="8539" l="0" r="0" t="3152"/>
          <a:stretch/>
        </p:blipFill>
        <p:spPr>
          <a:xfrm>
            <a:off x="4687225" y="2520725"/>
            <a:ext cx="3022674" cy="17795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255" name="Shape 255"/>
        <p:cNvGrpSpPr/>
        <p:nvPr/>
      </p:nvGrpSpPr>
      <p:grpSpPr>
        <a:xfrm>
          <a:off x="0" y="0"/>
          <a:ext cx="0" cy="0"/>
          <a:chOff x="0" y="0"/>
          <a:chExt cx="0" cy="0"/>
        </a:xfrm>
      </p:grpSpPr>
      <p:pic>
        <p:nvPicPr>
          <p:cNvPr id="256" name="Google Shape;256;p17"/>
          <p:cNvPicPr preferRelativeResize="0"/>
          <p:nvPr/>
        </p:nvPicPr>
        <p:blipFill rotWithShape="1">
          <a:blip r:embed="rId3">
            <a:alphaModFix/>
          </a:blip>
          <a:srcRect b="0" l="0" r="33011" t="0"/>
          <a:stretch/>
        </p:blipFill>
        <p:spPr>
          <a:xfrm>
            <a:off x="3877375" y="431850"/>
            <a:ext cx="2473500" cy="1907525"/>
          </a:xfrm>
          <a:prstGeom prst="rect">
            <a:avLst/>
          </a:prstGeom>
          <a:noFill/>
          <a:ln>
            <a:noFill/>
          </a:ln>
        </p:spPr>
      </p:pic>
      <p:grpSp>
        <p:nvGrpSpPr>
          <p:cNvPr id="257" name="Google Shape;257;p17"/>
          <p:cNvGrpSpPr/>
          <p:nvPr/>
        </p:nvGrpSpPr>
        <p:grpSpPr>
          <a:xfrm>
            <a:off x="3178075" y="2963275"/>
            <a:ext cx="3184850" cy="2180225"/>
            <a:chOff x="666800" y="101375"/>
            <a:chExt cx="3184850" cy="2180225"/>
          </a:xfrm>
        </p:grpSpPr>
        <p:sp>
          <p:nvSpPr>
            <p:cNvPr id="258" name="Google Shape;258;p17"/>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7"/>
          <p:cNvSpPr txBox="1"/>
          <p:nvPr/>
        </p:nvSpPr>
        <p:spPr>
          <a:xfrm>
            <a:off x="812400" y="431850"/>
            <a:ext cx="24735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CHALLENGES</a:t>
            </a:r>
            <a:endParaRPr b="1" sz="2400">
              <a:solidFill>
                <a:schemeClr val="lt1"/>
              </a:solidFill>
              <a:latin typeface="Jost"/>
              <a:ea typeface="Jost"/>
              <a:cs typeface="Jost"/>
              <a:sym typeface="Jost"/>
            </a:endParaRPr>
          </a:p>
        </p:txBody>
      </p:sp>
      <p:grpSp>
        <p:nvGrpSpPr>
          <p:cNvPr id="270" name="Google Shape;270;p17"/>
          <p:cNvGrpSpPr/>
          <p:nvPr/>
        </p:nvGrpSpPr>
        <p:grpSpPr>
          <a:xfrm rot="-1631915">
            <a:off x="447080" y="964952"/>
            <a:ext cx="181482" cy="181482"/>
            <a:chOff x="4686300" y="629200"/>
            <a:chExt cx="295200" cy="295200"/>
          </a:xfrm>
        </p:grpSpPr>
        <p:cxnSp>
          <p:nvCxnSpPr>
            <p:cNvPr id="271" name="Google Shape;271;p17"/>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272" name="Google Shape;272;p17"/>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273" name="Google Shape;273;p17"/>
          <p:cNvSpPr/>
          <p:nvPr/>
        </p:nvSpPr>
        <p:spPr>
          <a:xfrm>
            <a:off x="1365900" y="446815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7"/>
          <p:cNvGrpSpPr/>
          <p:nvPr/>
        </p:nvGrpSpPr>
        <p:grpSpPr>
          <a:xfrm rot="-1631915">
            <a:off x="6026780" y="218915"/>
            <a:ext cx="181482" cy="181482"/>
            <a:chOff x="4686300" y="629200"/>
            <a:chExt cx="295200" cy="295200"/>
          </a:xfrm>
        </p:grpSpPr>
        <p:cxnSp>
          <p:nvCxnSpPr>
            <p:cNvPr id="275" name="Google Shape;275;p17"/>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276" name="Google Shape;276;p17"/>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277" name="Google Shape;277;p17"/>
          <p:cNvSpPr txBox="1"/>
          <p:nvPr/>
        </p:nvSpPr>
        <p:spPr>
          <a:xfrm>
            <a:off x="660000" y="1267525"/>
            <a:ext cx="35337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Char char="●"/>
            </a:pPr>
            <a:r>
              <a:rPr lang="uk">
                <a:solidFill>
                  <a:schemeClr val="lt1"/>
                </a:solidFill>
              </a:rPr>
              <a:t>Human Error and Subjectivity</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Camera Perspectives</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Frame Rate and Resolution</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Latency</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Complex Situations</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Speed of Play</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Offside Line Calibration</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uk">
                <a:solidFill>
                  <a:schemeClr val="lt1"/>
                </a:solidFill>
              </a:rPr>
              <a:t>Cost and Accessibility</a:t>
            </a:r>
            <a:endParaRPr sz="600">
              <a:solidFill>
                <a:schemeClr val="lt1"/>
              </a:solidFill>
            </a:endParaRPr>
          </a:p>
        </p:txBody>
      </p:sp>
      <p:pic>
        <p:nvPicPr>
          <p:cNvPr id="278" name="Google Shape;278;p17"/>
          <p:cNvPicPr preferRelativeResize="0"/>
          <p:nvPr/>
        </p:nvPicPr>
        <p:blipFill>
          <a:blip r:embed="rId4">
            <a:alphaModFix/>
          </a:blip>
          <a:stretch>
            <a:fillRect/>
          </a:stretch>
        </p:blipFill>
        <p:spPr>
          <a:xfrm>
            <a:off x="3696200" y="3216450"/>
            <a:ext cx="3180725" cy="1749025"/>
          </a:xfrm>
          <a:prstGeom prst="rect">
            <a:avLst/>
          </a:prstGeom>
          <a:noFill/>
          <a:ln>
            <a:noFill/>
          </a:ln>
        </p:spPr>
      </p:pic>
      <p:pic>
        <p:nvPicPr>
          <p:cNvPr id="279" name="Google Shape;279;p17"/>
          <p:cNvPicPr preferRelativeResize="0"/>
          <p:nvPr/>
        </p:nvPicPr>
        <p:blipFill>
          <a:blip r:embed="rId5">
            <a:alphaModFix/>
          </a:blip>
          <a:stretch>
            <a:fillRect/>
          </a:stretch>
        </p:blipFill>
        <p:spPr>
          <a:xfrm>
            <a:off x="6239700" y="2620600"/>
            <a:ext cx="2778699" cy="1749025"/>
          </a:xfrm>
          <a:prstGeom prst="rect">
            <a:avLst/>
          </a:prstGeom>
          <a:noFill/>
          <a:ln>
            <a:noFill/>
          </a:ln>
        </p:spPr>
      </p:pic>
      <p:pic>
        <p:nvPicPr>
          <p:cNvPr id="280" name="Google Shape;280;p17"/>
          <p:cNvPicPr preferRelativeResize="0"/>
          <p:nvPr/>
        </p:nvPicPr>
        <p:blipFill>
          <a:blip r:embed="rId6">
            <a:alphaModFix/>
          </a:blip>
          <a:stretch>
            <a:fillRect/>
          </a:stretch>
        </p:blipFill>
        <p:spPr>
          <a:xfrm>
            <a:off x="6239700" y="764968"/>
            <a:ext cx="2778699" cy="18556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284" name="Shape 284"/>
        <p:cNvGrpSpPr/>
        <p:nvPr/>
      </p:nvGrpSpPr>
      <p:grpSpPr>
        <a:xfrm>
          <a:off x="0" y="0"/>
          <a:ext cx="0" cy="0"/>
          <a:chOff x="0" y="0"/>
          <a:chExt cx="0" cy="0"/>
        </a:xfrm>
      </p:grpSpPr>
      <p:sp>
        <p:nvSpPr>
          <p:cNvPr id="285" name="Google Shape;285;p18"/>
          <p:cNvSpPr/>
          <p:nvPr/>
        </p:nvSpPr>
        <p:spPr>
          <a:xfrm>
            <a:off x="30625" y="1588100"/>
            <a:ext cx="3123600" cy="35097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8"/>
          <p:cNvGrpSpPr/>
          <p:nvPr/>
        </p:nvGrpSpPr>
        <p:grpSpPr>
          <a:xfrm>
            <a:off x="5959150" y="2963275"/>
            <a:ext cx="3184850" cy="2180225"/>
            <a:chOff x="666800" y="101375"/>
            <a:chExt cx="3184850" cy="2180225"/>
          </a:xfrm>
        </p:grpSpPr>
        <p:sp>
          <p:nvSpPr>
            <p:cNvPr id="287" name="Google Shape;287;p18"/>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8"/>
          <p:cNvGrpSpPr/>
          <p:nvPr/>
        </p:nvGrpSpPr>
        <p:grpSpPr>
          <a:xfrm>
            <a:off x="0" y="0"/>
            <a:ext cx="3184850" cy="2180225"/>
            <a:chOff x="666800" y="101375"/>
            <a:chExt cx="3184850" cy="2180225"/>
          </a:xfrm>
        </p:grpSpPr>
        <p:sp>
          <p:nvSpPr>
            <p:cNvPr id="299" name="Google Shape;299;p18"/>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18"/>
          <p:cNvSpPr txBox="1"/>
          <p:nvPr/>
        </p:nvSpPr>
        <p:spPr>
          <a:xfrm>
            <a:off x="3001825" y="3703163"/>
            <a:ext cx="39672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lt1"/>
                </a:solidFill>
                <a:latin typeface="Barlow"/>
                <a:ea typeface="Barlow"/>
                <a:cs typeface="Barlow"/>
                <a:sym typeface="Barlow"/>
              </a:rPr>
              <a:t>What we provide:</a:t>
            </a:r>
            <a:endParaRPr sz="1200">
              <a:solidFill>
                <a:schemeClr val="lt1"/>
              </a:solidFill>
              <a:latin typeface="Barlow"/>
              <a:ea typeface="Barlow"/>
              <a:cs typeface="Barlow"/>
              <a:sym typeface="Barlow"/>
            </a:endParaRPr>
          </a:p>
          <a:p>
            <a:pPr indent="-304800" lvl="0" marL="457200" rtl="0" algn="l">
              <a:lnSpc>
                <a:spcPct val="115000"/>
              </a:lnSpc>
              <a:spcBef>
                <a:spcPts val="0"/>
              </a:spcBef>
              <a:spcAft>
                <a:spcPts val="0"/>
              </a:spcAft>
              <a:buClr>
                <a:schemeClr val="lt1"/>
              </a:buClr>
              <a:buSzPts val="1200"/>
              <a:buFont typeface="Barlow"/>
              <a:buChar char="●"/>
            </a:pPr>
            <a:r>
              <a:rPr lang="uk" sz="1200">
                <a:solidFill>
                  <a:schemeClr val="lt1"/>
                </a:solidFill>
                <a:latin typeface="Barlow"/>
                <a:ea typeface="Barlow"/>
                <a:cs typeface="Barlow"/>
                <a:sym typeface="Barlow"/>
              </a:rPr>
              <a:t>Streamlined solution</a:t>
            </a:r>
            <a:endParaRPr sz="1200">
              <a:solidFill>
                <a:schemeClr val="lt1"/>
              </a:solidFill>
              <a:latin typeface="Barlow"/>
              <a:ea typeface="Barlow"/>
              <a:cs typeface="Barlow"/>
              <a:sym typeface="Barlow"/>
            </a:endParaRPr>
          </a:p>
          <a:p>
            <a:pPr indent="-304800" lvl="0" marL="457200" rtl="0" algn="l">
              <a:lnSpc>
                <a:spcPct val="115000"/>
              </a:lnSpc>
              <a:spcBef>
                <a:spcPts val="0"/>
              </a:spcBef>
              <a:spcAft>
                <a:spcPts val="0"/>
              </a:spcAft>
              <a:buClr>
                <a:schemeClr val="lt1"/>
              </a:buClr>
              <a:buSzPts val="1200"/>
              <a:buFont typeface="Barlow"/>
              <a:buChar char="●"/>
            </a:pPr>
            <a:r>
              <a:rPr lang="uk" sz="1200">
                <a:solidFill>
                  <a:schemeClr val="lt1"/>
                </a:solidFill>
                <a:latin typeface="Barlow"/>
                <a:ea typeface="Barlow"/>
                <a:cs typeface="Barlow"/>
                <a:sym typeface="Barlow"/>
              </a:rPr>
              <a:t>Low cost and high accessibility</a:t>
            </a:r>
            <a:endParaRPr sz="1200">
              <a:solidFill>
                <a:schemeClr val="lt1"/>
              </a:solidFill>
              <a:latin typeface="Barlow"/>
              <a:ea typeface="Barlow"/>
              <a:cs typeface="Barlow"/>
              <a:sym typeface="Barlow"/>
            </a:endParaRPr>
          </a:p>
          <a:p>
            <a:pPr indent="-304800" lvl="0" marL="457200" rtl="0" algn="l">
              <a:lnSpc>
                <a:spcPct val="115000"/>
              </a:lnSpc>
              <a:spcBef>
                <a:spcPts val="0"/>
              </a:spcBef>
              <a:spcAft>
                <a:spcPts val="0"/>
              </a:spcAft>
              <a:buClr>
                <a:schemeClr val="lt1"/>
              </a:buClr>
              <a:buSzPts val="1200"/>
              <a:buFont typeface="Barlow"/>
              <a:buChar char="●"/>
            </a:pPr>
            <a:r>
              <a:rPr lang="uk" sz="1200">
                <a:solidFill>
                  <a:schemeClr val="lt1"/>
                </a:solidFill>
                <a:latin typeface="Barlow"/>
                <a:ea typeface="Barlow"/>
                <a:cs typeface="Barlow"/>
                <a:sym typeface="Barlow"/>
              </a:rPr>
              <a:t>Easy to deploy</a:t>
            </a:r>
            <a:endParaRPr sz="1200">
              <a:solidFill>
                <a:schemeClr val="lt1"/>
              </a:solidFill>
              <a:latin typeface="Barlow"/>
              <a:ea typeface="Barlow"/>
              <a:cs typeface="Barlow"/>
              <a:sym typeface="Barlow"/>
            </a:endParaRPr>
          </a:p>
          <a:p>
            <a:pPr indent="-304800" lvl="0" marL="457200" rtl="0" algn="l">
              <a:lnSpc>
                <a:spcPct val="115000"/>
              </a:lnSpc>
              <a:spcBef>
                <a:spcPts val="0"/>
              </a:spcBef>
              <a:spcAft>
                <a:spcPts val="0"/>
              </a:spcAft>
              <a:buClr>
                <a:schemeClr val="lt1"/>
              </a:buClr>
              <a:buSzPts val="1200"/>
              <a:buFont typeface="Barlow"/>
              <a:buChar char="●"/>
            </a:pPr>
            <a:r>
              <a:rPr lang="uk" sz="1200">
                <a:solidFill>
                  <a:schemeClr val="lt1"/>
                </a:solidFill>
                <a:latin typeface="Barlow"/>
                <a:ea typeface="Barlow"/>
                <a:cs typeface="Barlow"/>
                <a:sym typeface="Barlow"/>
              </a:rPr>
              <a:t>Automated Decision Making Suggestions</a:t>
            </a:r>
            <a:endParaRPr sz="1200">
              <a:solidFill>
                <a:schemeClr val="lt1"/>
              </a:solidFill>
              <a:latin typeface="Barlow"/>
              <a:ea typeface="Barlow"/>
              <a:cs typeface="Barlow"/>
              <a:sym typeface="Barlow"/>
            </a:endParaRPr>
          </a:p>
        </p:txBody>
      </p:sp>
      <p:sp>
        <p:nvSpPr>
          <p:cNvPr id="311" name="Google Shape;311;p18"/>
          <p:cNvSpPr/>
          <p:nvPr/>
        </p:nvSpPr>
        <p:spPr>
          <a:xfrm>
            <a:off x="7102225" y="14511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rot="1389226">
            <a:off x="3341569" y="61334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18"/>
          <p:cNvGrpSpPr/>
          <p:nvPr/>
        </p:nvGrpSpPr>
        <p:grpSpPr>
          <a:xfrm rot="-1631915">
            <a:off x="4571880" y="1431790"/>
            <a:ext cx="181482" cy="181482"/>
            <a:chOff x="4686300" y="629200"/>
            <a:chExt cx="295200" cy="295200"/>
          </a:xfrm>
        </p:grpSpPr>
        <p:cxnSp>
          <p:nvCxnSpPr>
            <p:cNvPr id="314" name="Google Shape;314;p18"/>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15" name="Google Shape;315;p18"/>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316" name="Google Shape;316;p18"/>
          <p:cNvSpPr/>
          <p:nvPr/>
        </p:nvSpPr>
        <p:spPr>
          <a:xfrm>
            <a:off x="2105550" y="429017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8"/>
          <p:cNvGrpSpPr/>
          <p:nvPr/>
        </p:nvGrpSpPr>
        <p:grpSpPr>
          <a:xfrm rot="-1631915">
            <a:off x="6962155" y="595927"/>
            <a:ext cx="181482" cy="181482"/>
            <a:chOff x="4686300" y="629200"/>
            <a:chExt cx="295200" cy="295200"/>
          </a:xfrm>
        </p:grpSpPr>
        <p:cxnSp>
          <p:nvCxnSpPr>
            <p:cNvPr id="318" name="Google Shape;318;p18"/>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19" name="Google Shape;319;p18"/>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320" name="Google Shape;320;p18"/>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WHY IS OUR SOLUTION BETTER?</a:t>
            </a:r>
            <a:endParaRPr b="1" sz="2400">
              <a:solidFill>
                <a:schemeClr val="lt1"/>
              </a:solidFill>
              <a:latin typeface="Jost"/>
              <a:ea typeface="Jost"/>
              <a:cs typeface="Jost"/>
              <a:sym typeface="Jost"/>
            </a:endParaRPr>
          </a:p>
        </p:txBody>
      </p:sp>
      <p:graphicFrame>
        <p:nvGraphicFramePr>
          <p:cNvPr id="321" name="Google Shape;321;p18"/>
          <p:cNvGraphicFramePr/>
          <p:nvPr/>
        </p:nvGraphicFramePr>
        <p:xfrm>
          <a:off x="1000825" y="1095538"/>
          <a:ext cx="3000000" cy="3000000"/>
        </p:xfrm>
        <a:graphic>
          <a:graphicData uri="http://schemas.openxmlformats.org/drawingml/2006/table">
            <a:tbl>
              <a:tblPr>
                <a:noFill/>
                <a:tableStyleId>{577B4A27-EE11-4277-A851-89DBE7C588C4}</a:tableStyleId>
              </a:tblPr>
              <a:tblGrid>
                <a:gridCol w="3783975"/>
                <a:gridCol w="3783975"/>
              </a:tblGrid>
              <a:tr h="381000">
                <a:tc>
                  <a:txBody>
                    <a:bodyPr/>
                    <a:lstStyle/>
                    <a:p>
                      <a:pPr indent="0" lvl="0" marL="0" rtl="0" algn="ctr">
                        <a:spcBef>
                          <a:spcPts val="0"/>
                        </a:spcBef>
                        <a:spcAft>
                          <a:spcPts val="0"/>
                        </a:spcAft>
                        <a:buNone/>
                      </a:pPr>
                      <a:r>
                        <a:rPr b="1" lang="uk">
                          <a:solidFill>
                            <a:schemeClr val="accent6"/>
                          </a:solidFill>
                        </a:rPr>
                        <a:t>FIFA’s Semi-Automated Offside Detector</a:t>
                      </a:r>
                      <a:endParaRPr b="1">
                        <a:solidFill>
                          <a:schemeClr val="accent6"/>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b="1" lang="uk">
                          <a:solidFill>
                            <a:schemeClr val="accent6"/>
                          </a:solidFill>
                        </a:rPr>
                        <a:t>PitchEye</a:t>
                      </a:r>
                      <a:endParaRPr b="1">
                        <a:solidFill>
                          <a:schemeClr val="accent6"/>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r h="381000">
                <a:tc>
                  <a:txBody>
                    <a:bodyPr/>
                    <a:lstStyle/>
                    <a:p>
                      <a:pPr indent="0" lvl="0" marL="0" rtl="0" algn="ctr">
                        <a:spcBef>
                          <a:spcPts val="0"/>
                        </a:spcBef>
                        <a:spcAft>
                          <a:spcPts val="0"/>
                        </a:spcAft>
                        <a:buNone/>
                      </a:pPr>
                      <a:r>
                        <a:rPr lang="uk" sz="1200">
                          <a:solidFill>
                            <a:schemeClr val="lt1"/>
                          </a:solidFill>
                        </a:rPr>
                        <a:t>At least 10-12 specialist cameras</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lang="uk" sz="1200">
                          <a:solidFill>
                            <a:schemeClr val="lt1"/>
                          </a:solidFill>
                        </a:rPr>
                        <a:t>2-4 normal cameras</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r h="381000">
                <a:tc>
                  <a:txBody>
                    <a:bodyPr/>
                    <a:lstStyle/>
                    <a:p>
                      <a:pPr indent="0" lvl="0" marL="0" rtl="0" algn="ctr">
                        <a:spcBef>
                          <a:spcPts val="0"/>
                        </a:spcBef>
                        <a:spcAft>
                          <a:spcPts val="0"/>
                        </a:spcAft>
                        <a:buNone/>
                      </a:pPr>
                      <a:r>
                        <a:rPr lang="uk" sz="1200">
                          <a:solidFill>
                            <a:schemeClr val="lt1"/>
                          </a:solidFill>
                        </a:rPr>
                        <a:t>‘Limb-tracking’ Technology &amp; 3D Animation</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lang="uk" sz="1200">
                          <a:solidFill>
                            <a:schemeClr val="lt1"/>
                          </a:solidFill>
                        </a:rPr>
                        <a:t>YOLO v8 &amp; Simple </a:t>
                      </a:r>
                      <a:r>
                        <a:rPr lang="uk" sz="1200">
                          <a:solidFill>
                            <a:schemeClr val="lt1"/>
                          </a:solidFill>
                        </a:rPr>
                        <a:t>Algorithm</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r h="381000">
                <a:tc>
                  <a:txBody>
                    <a:bodyPr/>
                    <a:lstStyle/>
                    <a:p>
                      <a:pPr indent="0" lvl="0" marL="0" rtl="0" algn="ctr">
                        <a:spcBef>
                          <a:spcPts val="0"/>
                        </a:spcBef>
                        <a:spcAft>
                          <a:spcPts val="0"/>
                        </a:spcAft>
                        <a:buNone/>
                      </a:pPr>
                      <a:r>
                        <a:rPr lang="uk" sz="1200">
                          <a:solidFill>
                            <a:schemeClr val="lt1"/>
                          </a:solidFill>
                        </a:rPr>
                        <a:t>Inertial measurement unit sensor</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lang="uk" sz="1200">
                          <a:solidFill>
                            <a:schemeClr val="lt1"/>
                          </a:solidFill>
                        </a:rPr>
                        <a:t>No technical unit needed</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r h="381000">
                <a:tc>
                  <a:txBody>
                    <a:bodyPr/>
                    <a:lstStyle/>
                    <a:p>
                      <a:pPr indent="0" lvl="0" marL="0" rtl="0" algn="ctr">
                        <a:spcBef>
                          <a:spcPts val="0"/>
                        </a:spcBef>
                        <a:spcAft>
                          <a:spcPts val="0"/>
                        </a:spcAft>
                        <a:buNone/>
                      </a:pPr>
                      <a:r>
                        <a:rPr lang="uk" sz="1200">
                          <a:solidFill>
                            <a:schemeClr val="lt1"/>
                          </a:solidFill>
                        </a:rPr>
                        <a:t>A specialized team of at least 5 trained staff</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lang="uk" sz="1200">
                          <a:solidFill>
                            <a:schemeClr val="lt1"/>
                          </a:solidFill>
                        </a:rPr>
                        <a:t>1 staff</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r h="381000">
                <a:tc>
                  <a:txBody>
                    <a:bodyPr/>
                    <a:lstStyle/>
                    <a:p>
                      <a:pPr indent="0" lvl="0" marL="0" rtl="0" algn="ctr">
                        <a:spcBef>
                          <a:spcPts val="0"/>
                        </a:spcBef>
                        <a:spcAft>
                          <a:spcPts val="0"/>
                        </a:spcAft>
                        <a:buNone/>
                      </a:pPr>
                      <a:r>
                        <a:rPr lang="uk" sz="1200">
                          <a:solidFill>
                            <a:schemeClr val="lt1"/>
                          </a:solidFill>
                        </a:rPr>
                        <a:t>Expensive hardwares</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c>
                  <a:txBody>
                    <a:bodyPr/>
                    <a:lstStyle/>
                    <a:p>
                      <a:pPr indent="0" lvl="0" marL="0" rtl="0" algn="ctr">
                        <a:spcBef>
                          <a:spcPts val="0"/>
                        </a:spcBef>
                        <a:spcAft>
                          <a:spcPts val="0"/>
                        </a:spcAft>
                        <a:buNone/>
                      </a:pPr>
                      <a:r>
                        <a:rPr lang="uk" sz="1200">
                          <a:solidFill>
                            <a:schemeClr val="lt1"/>
                          </a:solidFill>
                        </a:rPr>
                        <a:t>Integrated</a:t>
                      </a:r>
                      <a:r>
                        <a:rPr lang="uk" sz="1200">
                          <a:solidFill>
                            <a:schemeClr val="lt1"/>
                          </a:solidFill>
                        </a:rPr>
                        <a:t> tool and CPU friendly</a:t>
                      </a:r>
                      <a:endParaRPr sz="1200">
                        <a:solidFill>
                          <a:schemeClr val="lt1"/>
                        </a:solidFill>
                      </a:endParaRPr>
                    </a:p>
                  </a:txBody>
                  <a:tcPr marT="91425" marB="91425" marR="91425" marL="91425">
                    <a:lnL cap="flat" cmpd="sng" w="28575">
                      <a:solidFill>
                        <a:srgbClr val="F4F4F4"/>
                      </a:solidFill>
                      <a:prstDash val="solid"/>
                      <a:round/>
                      <a:headEnd len="sm" w="sm" type="none"/>
                      <a:tailEnd len="sm" w="sm" type="none"/>
                    </a:lnL>
                    <a:lnR cap="flat" cmpd="sng" w="28575">
                      <a:solidFill>
                        <a:srgbClr val="F4F4F4"/>
                      </a:solidFill>
                      <a:prstDash val="solid"/>
                      <a:round/>
                      <a:headEnd len="sm" w="sm" type="none"/>
                      <a:tailEnd len="sm" w="sm" type="none"/>
                    </a:lnR>
                    <a:lnT cap="flat" cmpd="sng" w="28575">
                      <a:solidFill>
                        <a:srgbClr val="F4F4F4"/>
                      </a:solidFill>
                      <a:prstDash val="solid"/>
                      <a:round/>
                      <a:headEnd len="sm" w="sm" type="none"/>
                      <a:tailEnd len="sm" w="sm" type="none"/>
                    </a:lnT>
                    <a:lnB cap="flat" cmpd="sng" w="28575">
                      <a:solidFill>
                        <a:srgbClr val="F4F4F4"/>
                      </a:solidFill>
                      <a:prstDash val="solid"/>
                      <a:round/>
                      <a:headEnd len="sm" w="sm" type="none"/>
                      <a:tailEnd len="sm" w="sm" type="none"/>
                    </a:lnB>
                  </a:tcPr>
                </a:tc>
              </a:tr>
            </a:tbl>
          </a:graphicData>
        </a:graphic>
      </p:graphicFrame>
      <p:pic>
        <p:nvPicPr>
          <p:cNvPr id="322" name="Google Shape;322;p18"/>
          <p:cNvPicPr preferRelativeResize="0"/>
          <p:nvPr/>
        </p:nvPicPr>
        <p:blipFill>
          <a:blip r:embed="rId3">
            <a:alphaModFix/>
          </a:blip>
          <a:stretch>
            <a:fillRect/>
          </a:stretch>
        </p:blipFill>
        <p:spPr>
          <a:xfrm>
            <a:off x="543263" y="3708150"/>
            <a:ext cx="2098326" cy="1180300"/>
          </a:xfrm>
          <a:prstGeom prst="rect">
            <a:avLst/>
          </a:prstGeom>
          <a:noFill/>
          <a:ln>
            <a:noFill/>
          </a:ln>
        </p:spPr>
      </p:pic>
      <p:sp>
        <p:nvSpPr>
          <p:cNvPr id="323" name="Google Shape;323;p18"/>
          <p:cNvSpPr txBox="1"/>
          <p:nvPr/>
        </p:nvSpPr>
        <p:spPr>
          <a:xfrm>
            <a:off x="1321688" y="3503025"/>
            <a:ext cx="541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rgbClr val="FF0000"/>
                </a:solidFill>
              </a:rPr>
              <a:t>NO</a:t>
            </a:r>
            <a:endParaRPr b="1" sz="1800">
              <a:solidFill>
                <a:srgbClr val="FF0000"/>
              </a:solidFill>
            </a:endParaRPr>
          </a:p>
        </p:txBody>
      </p:sp>
      <p:pic>
        <p:nvPicPr>
          <p:cNvPr id="324" name="Google Shape;324;p18"/>
          <p:cNvPicPr preferRelativeResize="0"/>
          <p:nvPr/>
        </p:nvPicPr>
        <p:blipFill>
          <a:blip r:embed="rId4">
            <a:alphaModFix/>
          </a:blip>
          <a:stretch>
            <a:fillRect/>
          </a:stretch>
        </p:blipFill>
        <p:spPr>
          <a:xfrm>
            <a:off x="5959150" y="3941425"/>
            <a:ext cx="2634599" cy="599650"/>
          </a:xfrm>
          <a:prstGeom prst="rect">
            <a:avLst/>
          </a:prstGeom>
          <a:noFill/>
          <a:ln>
            <a:noFill/>
          </a:ln>
        </p:spPr>
      </p:pic>
      <p:sp>
        <p:nvSpPr>
          <p:cNvPr id="325" name="Google Shape;325;p18"/>
          <p:cNvSpPr txBox="1"/>
          <p:nvPr/>
        </p:nvSpPr>
        <p:spPr>
          <a:xfrm>
            <a:off x="6887205" y="3683450"/>
            <a:ext cx="778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rgbClr val="FF9900"/>
                </a:solidFill>
              </a:rPr>
              <a:t>YES</a:t>
            </a:r>
            <a:endParaRPr b="1" sz="1800">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329" name="Shape 329"/>
        <p:cNvGrpSpPr/>
        <p:nvPr/>
      </p:nvGrpSpPr>
      <p:grpSpPr>
        <a:xfrm>
          <a:off x="0" y="0"/>
          <a:ext cx="0" cy="0"/>
          <a:chOff x="0" y="0"/>
          <a:chExt cx="0" cy="0"/>
        </a:xfrm>
      </p:grpSpPr>
      <p:grpSp>
        <p:nvGrpSpPr>
          <p:cNvPr id="330" name="Google Shape;330;p19"/>
          <p:cNvGrpSpPr/>
          <p:nvPr/>
        </p:nvGrpSpPr>
        <p:grpSpPr>
          <a:xfrm>
            <a:off x="5318600" y="552475"/>
            <a:ext cx="2872675" cy="2180225"/>
            <a:chOff x="666800" y="101375"/>
            <a:chExt cx="2872675" cy="2180225"/>
          </a:xfrm>
        </p:grpSpPr>
        <p:sp>
          <p:nvSpPr>
            <p:cNvPr id="331" name="Google Shape;331;p19"/>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9"/>
          <p:cNvSpPr/>
          <p:nvPr/>
        </p:nvSpPr>
        <p:spPr>
          <a:xfrm>
            <a:off x="562150" y="2830636"/>
            <a:ext cx="1599000" cy="19662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19"/>
          <p:cNvGrpSpPr/>
          <p:nvPr/>
        </p:nvGrpSpPr>
        <p:grpSpPr>
          <a:xfrm>
            <a:off x="640550" y="2446188"/>
            <a:ext cx="3184850" cy="2180225"/>
            <a:chOff x="666800" y="101375"/>
            <a:chExt cx="3184850" cy="2180225"/>
          </a:xfrm>
        </p:grpSpPr>
        <p:sp>
          <p:nvSpPr>
            <p:cNvPr id="343" name="Google Shape;343;p19"/>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9"/>
          <p:cNvSpPr txBox="1"/>
          <p:nvPr/>
        </p:nvSpPr>
        <p:spPr>
          <a:xfrm>
            <a:off x="4572000" y="3435628"/>
            <a:ext cx="3967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lt1"/>
              </a:solidFill>
              <a:latin typeface="Barlow"/>
              <a:ea typeface="Barlow"/>
              <a:cs typeface="Barlow"/>
              <a:sym typeface="Barlow"/>
            </a:endParaRPr>
          </a:p>
        </p:txBody>
      </p:sp>
      <p:sp>
        <p:nvSpPr>
          <p:cNvPr id="355" name="Google Shape;355;p19"/>
          <p:cNvSpPr/>
          <p:nvPr/>
        </p:nvSpPr>
        <p:spPr>
          <a:xfrm>
            <a:off x="6573950" y="40967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rot="1389226">
            <a:off x="363619" y="3682894"/>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9"/>
          <p:cNvGrpSpPr/>
          <p:nvPr/>
        </p:nvGrpSpPr>
        <p:grpSpPr>
          <a:xfrm rot="-1631915">
            <a:off x="1948230" y="441115"/>
            <a:ext cx="181482" cy="181482"/>
            <a:chOff x="4686300" y="629200"/>
            <a:chExt cx="295200" cy="295200"/>
          </a:xfrm>
        </p:grpSpPr>
        <p:cxnSp>
          <p:nvCxnSpPr>
            <p:cNvPr id="358" name="Google Shape;358;p19"/>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59" name="Google Shape;359;p19"/>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360" name="Google Shape;360;p19"/>
          <p:cNvSpPr/>
          <p:nvPr/>
        </p:nvSpPr>
        <p:spPr>
          <a:xfrm>
            <a:off x="3744675" y="287980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9"/>
          <p:cNvGrpSpPr/>
          <p:nvPr/>
        </p:nvGrpSpPr>
        <p:grpSpPr>
          <a:xfrm rot="-1631915">
            <a:off x="8326280" y="2204015"/>
            <a:ext cx="181482" cy="181482"/>
            <a:chOff x="4686300" y="629200"/>
            <a:chExt cx="295200" cy="295200"/>
          </a:xfrm>
        </p:grpSpPr>
        <p:cxnSp>
          <p:nvCxnSpPr>
            <p:cNvPr id="362" name="Google Shape;362;p19"/>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63" name="Google Shape;363;p19"/>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364" name="Google Shape;364;p19"/>
          <p:cNvSpPr/>
          <p:nvPr/>
        </p:nvSpPr>
        <p:spPr>
          <a:xfrm rot="1799564">
            <a:off x="7292912" y="4738876"/>
            <a:ext cx="154834" cy="133996"/>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txBox="1"/>
          <p:nvPr/>
        </p:nvSpPr>
        <p:spPr>
          <a:xfrm>
            <a:off x="1594500" y="38742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OUR TARGET AUDIENCE</a:t>
            </a:r>
            <a:endParaRPr b="1" sz="2400">
              <a:solidFill>
                <a:schemeClr val="lt1"/>
              </a:solidFill>
              <a:latin typeface="Jost"/>
              <a:ea typeface="Jost"/>
              <a:cs typeface="Jost"/>
              <a:sym typeface="Jost"/>
            </a:endParaRPr>
          </a:p>
        </p:txBody>
      </p:sp>
      <p:pic>
        <p:nvPicPr>
          <p:cNvPr id="366" name="Google Shape;366;p19"/>
          <p:cNvPicPr preferRelativeResize="0"/>
          <p:nvPr/>
        </p:nvPicPr>
        <p:blipFill>
          <a:blip r:embed="rId3">
            <a:alphaModFix/>
          </a:blip>
          <a:stretch>
            <a:fillRect/>
          </a:stretch>
        </p:blipFill>
        <p:spPr>
          <a:xfrm>
            <a:off x="640553" y="1605767"/>
            <a:ext cx="1884850" cy="1931971"/>
          </a:xfrm>
          <a:prstGeom prst="rect">
            <a:avLst/>
          </a:prstGeom>
          <a:noFill/>
          <a:ln>
            <a:noFill/>
          </a:ln>
        </p:spPr>
      </p:pic>
      <p:pic>
        <p:nvPicPr>
          <p:cNvPr id="367" name="Google Shape;367;p19"/>
          <p:cNvPicPr preferRelativeResize="0"/>
          <p:nvPr/>
        </p:nvPicPr>
        <p:blipFill>
          <a:blip r:embed="rId4">
            <a:alphaModFix/>
          </a:blip>
          <a:stretch>
            <a:fillRect/>
          </a:stretch>
        </p:blipFill>
        <p:spPr>
          <a:xfrm>
            <a:off x="3461850" y="1461600"/>
            <a:ext cx="2220300" cy="2220300"/>
          </a:xfrm>
          <a:prstGeom prst="rect">
            <a:avLst/>
          </a:prstGeom>
          <a:noFill/>
          <a:ln>
            <a:noFill/>
          </a:ln>
        </p:spPr>
      </p:pic>
      <p:pic>
        <p:nvPicPr>
          <p:cNvPr id="368" name="Google Shape;368;p19"/>
          <p:cNvPicPr preferRelativeResize="0"/>
          <p:nvPr/>
        </p:nvPicPr>
        <p:blipFill>
          <a:blip r:embed="rId5">
            <a:alphaModFix/>
          </a:blip>
          <a:stretch>
            <a:fillRect/>
          </a:stretch>
        </p:blipFill>
        <p:spPr>
          <a:xfrm>
            <a:off x="6618600" y="1714500"/>
            <a:ext cx="1714500" cy="171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372" name="Shape 372"/>
        <p:cNvGrpSpPr/>
        <p:nvPr/>
      </p:nvGrpSpPr>
      <p:grpSpPr>
        <a:xfrm>
          <a:off x="0" y="0"/>
          <a:ext cx="0" cy="0"/>
          <a:chOff x="0" y="0"/>
          <a:chExt cx="0" cy="0"/>
        </a:xfrm>
      </p:grpSpPr>
      <p:sp>
        <p:nvSpPr>
          <p:cNvPr id="373" name="Google Shape;373;p20"/>
          <p:cNvSpPr txBox="1"/>
          <p:nvPr/>
        </p:nvSpPr>
        <p:spPr>
          <a:xfrm>
            <a:off x="1594500" y="187475"/>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Methodology - ML Canvas</a:t>
            </a:r>
            <a:endParaRPr b="1" sz="2400">
              <a:solidFill>
                <a:schemeClr val="lt1"/>
              </a:solidFill>
              <a:latin typeface="Jost"/>
              <a:ea typeface="Jost"/>
              <a:cs typeface="Jost"/>
              <a:sym typeface="Jost"/>
            </a:endParaRPr>
          </a:p>
        </p:txBody>
      </p:sp>
      <p:grpSp>
        <p:nvGrpSpPr>
          <p:cNvPr id="374" name="Google Shape;374;p20"/>
          <p:cNvGrpSpPr/>
          <p:nvPr/>
        </p:nvGrpSpPr>
        <p:grpSpPr>
          <a:xfrm rot="-1631915">
            <a:off x="675680" y="964952"/>
            <a:ext cx="181482" cy="181482"/>
            <a:chOff x="4686300" y="629200"/>
            <a:chExt cx="295200" cy="295200"/>
          </a:xfrm>
        </p:grpSpPr>
        <p:cxnSp>
          <p:nvCxnSpPr>
            <p:cNvPr id="375" name="Google Shape;375;p20"/>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76" name="Google Shape;376;p20"/>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377" name="Google Shape;377;p20"/>
          <p:cNvSpPr/>
          <p:nvPr/>
        </p:nvSpPr>
        <p:spPr>
          <a:xfrm>
            <a:off x="1594500" y="4468150"/>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20"/>
          <p:cNvGrpSpPr/>
          <p:nvPr/>
        </p:nvGrpSpPr>
        <p:grpSpPr>
          <a:xfrm rot="-1631915">
            <a:off x="6026780" y="218915"/>
            <a:ext cx="181482" cy="181482"/>
            <a:chOff x="4686300" y="629200"/>
            <a:chExt cx="295200" cy="295200"/>
          </a:xfrm>
        </p:grpSpPr>
        <p:cxnSp>
          <p:nvCxnSpPr>
            <p:cNvPr id="379" name="Google Shape;379;p20"/>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380" name="Google Shape;380;p20"/>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pic>
        <p:nvPicPr>
          <p:cNvPr id="381" name="Google Shape;381;p20"/>
          <p:cNvPicPr preferRelativeResize="0"/>
          <p:nvPr/>
        </p:nvPicPr>
        <p:blipFill rotWithShape="1">
          <a:blip r:embed="rId3">
            <a:alphaModFix/>
          </a:blip>
          <a:srcRect b="0" l="0" r="0" t="7149"/>
          <a:stretch/>
        </p:blipFill>
        <p:spPr>
          <a:xfrm>
            <a:off x="1508000" y="678800"/>
            <a:ext cx="6654377" cy="4270898"/>
          </a:xfrm>
          <a:prstGeom prst="rect">
            <a:avLst/>
          </a:prstGeom>
          <a:noFill/>
          <a:ln>
            <a:noFill/>
          </a:ln>
        </p:spPr>
      </p:pic>
      <p:sp>
        <p:nvSpPr>
          <p:cNvPr id="382" name="Google Shape;382;p20"/>
          <p:cNvSpPr txBox="1"/>
          <p:nvPr/>
        </p:nvSpPr>
        <p:spPr>
          <a:xfrm>
            <a:off x="2647350" y="3261550"/>
            <a:ext cx="17763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83" name="Google Shape;383;p20"/>
          <p:cNvSpPr txBox="1"/>
          <p:nvPr/>
        </p:nvSpPr>
        <p:spPr>
          <a:xfrm>
            <a:off x="2968600" y="3370450"/>
            <a:ext cx="1335300" cy="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700">
                <a:solidFill>
                  <a:schemeClr val="dk1"/>
                </a:solidFill>
              </a:rPr>
              <a:t>inference time</a:t>
            </a:r>
            <a:endParaRPr b="1"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uk" sz="700">
                <a:solidFill>
                  <a:schemeClr val="dk1"/>
                </a:solidFill>
              </a:rPr>
              <a:t>Video writing time</a:t>
            </a:r>
            <a:endParaRPr b="1" sz="700">
              <a:solidFill>
                <a:schemeClr val="dk1"/>
              </a:solidFill>
            </a:endParaRPr>
          </a:p>
        </p:txBody>
      </p:sp>
      <p:sp>
        <p:nvSpPr>
          <p:cNvPr id="384" name="Google Shape;384;p20"/>
          <p:cNvSpPr txBox="1"/>
          <p:nvPr/>
        </p:nvSpPr>
        <p:spPr>
          <a:xfrm>
            <a:off x="5410675" y="1654450"/>
            <a:ext cx="1335300" cy="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700">
                <a:solidFill>
                  <a:schemeClr val="dk1"/>
                </a:solidFill>
              </a:rPr>
              <a:t>Live feed from</a:t>
            </a:r>
            <a:endParaRPr b="1" sz="700">
              <a:solidFill>
                <a:schemeClr val="dk1"/>
              </a:solidFill>
            </a:endParaRPr>
          </a:p>
          <a:p>
            <a:pPr indent="0" lvl="0" marL="0" rtl="0" algn="l">
              <a:spcBef>
                <a:spcPts val="0"/>
              </a:spcBef>
              <a:spcAft>
                <a:spcPts val="0"/>
              </a:spcAft>
              <a:buNone/>
            </a:pPr>
            <a:r>
              <a:rPr b="1" lang="uk" sz="700">
                <a:solidFill>
                  <a:schemeClr val="dk1"/>
                </a:solidFill>
              </a:rPr>
              <a:t>broadcast camera</a:t>
            </a:r>
            <a:endParaRPr b="1" sz="700">
              <a:solidFill>
                <a:schemeClr val="dk1"/>
              </a:solidFill>
            </a:endParaRPr>
          </a:p>
        </p:txBody>
      </p:sp>
      <p:sp>
        <p:nvSpPr>
          <p:cNvPr id="385" name="Google Shape;385;p20"/>
          <p:cNvSpPr txBox="1"/>
          <p:nvPr/>
        </p:nvSpPr>
        <p:spPr>
          <a:xfrm>
            <a:off x="6596125" y="1524950"/>
            <a:ext cx="1335300" cy="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700">
                <a:solidFill>
                  <a:schemeClr val="dk1"/>
                </a:solidFill>
              </a:rPr>
              <a:t>Annotated frames</a:t>
            </a:r>
            <a:endParaRPr b="1" sz="7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A837"/>
        </a:solidFill>
      </p:bgPr>
    </p:bg>
    <p:spTree>
      <p:nvGrpSpPr>
        <p:cNvPr id="389" name="Shape 389"/>
        <p:cNvGrpSpPr/>
        <p:nvPr/>
      </p:nvGrpSpPr>
      <p:grpSpPr>
        <a:xfrm>
          <a:off x="0" y="0"/>
          <a:ext cx="0" cy="0"/>
          <a:chOff x="0" y="0"/>
          <a:chExt cx="0" cy="0"/>
        </a:xfrm>
      </p:grpSpPr>
      <p:sp>
        <p:nvSpPr>
          <p:cNvPr id="390" name="Google Shape;390;p21"/>
          <p:cNvSpPr/>
          <p:nvPr/>
        </p:nvSpPr>
        <p:spPr>
          <a:xfrm>
            <a:off x="1000825" y="978825"/>
            <a:ext cx="3123600" cy="3509700"/>
          </a:xfrm>
          <a:prstGeom prst="rect">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1"/>
          <p:cNvGrpSpPr/>
          <p:nvPr/>
        </p:nvGrpSpPr>
        <p:grpSpPr>
          <a:xfrm>
            <a:off x="5959150" y="2963275"/>
            <a:ext cx="3184850" cy="2180225"/>
            <a:chOff x="666800" y="101375"/>
            <a:chExt cx="3184850" cy="2180225"/>
          </a:xfrm>
        </p:grpSpPr>
        <p:sp>
          <p:nvSpPr>
            <p:cNvPr id="392" name="Google Shape;392;p21"/>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21"/>
          <p:cNvGrpSpPr/>
          <p:nvPr/>
        </p:nvGrpSpPr>
        <p:grpSpPr>
          <a:xfrm>
            <a:off x="0" y="0"/>
            <a:ext cx="3184850" cy="2180225"/>
            <a:chOff x="666800" y="101375"/>
            <a:chExt cx="3184850" cy="2180225"/>
          </a:xfrm>
        </p:grpSpPr>
        <p:sp>
          <p:nvSpPr>
            <p:cNvPr id="404" name="Google Shape;404;p21"/>
            <p:cNvSpPr/>
            <p:nvPr/>
          </p:nvSpPr>
          <p:spPr>
            <a:xfrm>
              <a:off x="258625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2906775" y="11957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19535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1633957" y="1013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3218950" y="6485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2266650" y="1013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2266650" y="1195775"/>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626525" y="11872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1320850" y="1734400"/>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986400" y="1187200"/>
              <a:ext cx="632700" cy="547200"/>
            </a:xfrm>
            <a:prstGeom prst="triangle">
              <a:avLst>
                <a:gd fmla="val 50000" name="adj"/>
              </a:avLst>
            </a:prstGeom>
            <a:solidFill>
              <a:srgbClr val="2EA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666800" y="648575"/>
              <a:ext cx="632700" cy="547200"/>
            </a:xfrm>
            <a:prstGeom prst="triangle">
              <a:avLst>
                <a:gd fmla="val 50000" name="adj"/>
              </a:avLst>
            </a:prstGeom>
            <a:solidFill>
              <a:srgbClr val="51A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1"/>
          <p:cNvSpPr txBox="1"/>
          <p:nvPr/>
        </p:nvSpPr>
        <p:spPr>
          <a:xfrm>
            <a:off x="4286800" y="2073850"/>
            <a:ext cx="396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Barlow"/>
              <a:ea typeface="Barlow"/>
              <a:cs typeface="Barlow"/>
              <a:sym typeface="Barlow"/>
            </a:endParaRPr>
          </a:p>
        </p:txBody>
      </p:sp>
      <p:sp>
        <p:nvSpPr>
          <p:cNvPr id="416" name="Google Shape;416;p21"/>
          <p:cNvSpPr/>
          <p:nvPr/>
        </p:nvSpPr>
        <p:spPr>
          <a:xfrm>
            <a:off x="8568775" y="2428938"/>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rot="1389226">
            <a:off x="1040119" y="745769"/>
            <a:ext cx="302136" cy="261681"/>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1"/>
          <p:cNvGrpSpPr/>
          <p:nvPr/>
        </p:nvGrpSpPr>
        <p:grpSpPr>
          <a:xfrm rot="-1631915">
            <a:off x="380405" y="3447890"/>
            <a:ext cx="181482" cy="181482"/>
            <a:chOff x="4686300" y="629200"/>
            <a:chExt cx="295200" cy="295200"/>
          </a:xfrm>
        </p:grpSpPr>
        <p:cxnSp>
          <p:nvCxnSpPr>
            <p:cNvPr id="419" name="Google Shape;419;p21"/>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420" name="Google Shape;420;p21"/>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421" name="Google Shape;421;p21"/>
          <p:cNvSpPr/>
          <p:nvPr/>
        </p:nvSpPr>
        <p:spPr>
          <a:xfrm>
            <a:off x="5130700" y="4488525"/>
            <a:ext cx="142800" cy="14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1"/>
          <p:cNvGrpSpPr/>
          <p:nvPr/>
        </p:nvGrpSpPr>
        <p:grpSpPr>
          <a:xfrm rot="-1631915">
            <a:off x="6962155" y="595927"/>
            <a:ext cx="181482" cy="181482"/>
            <a:chOff x="4686300" y="629200"/>
            <a:chExt cx="295200" cy="295200"/>
          </a:xfrm>
        </p:grpSpPr>
        <p:cxnSp>
          <p:nvCxnSpPr>
            <p:cNvPr id="423" name="Google Shape;423;p21"/>
            <p:cNvCxnSpPr/>
            <p:nvPr/>
          </p:nvCxnSpPr>
          <p:spPr>
            <a:xfrm>
              <a:off x="4686300" y="776800"/>
              <a:ext cx="295200" cy="0"/>
            </a:xfrm>
            <a:prstGeom prst="straightConnector1">
              <a:avLst/>
            </a:prstGeom>
            <a:noFill/>
            <a:ln cap="flat" cmpd="sng" w="19050">
              <a:solidFill>
                <a:schemeClr val="lt1"/>
              </a:solidFill>
              <a:prstDash val="solid"/>
              <a:round/>
              <a:headEnd len="med" w="med" type="none"/>
              <a:tailEnd len="med" w="med" type="none"/>
            </a:ln>
          </p:spPr>
        </p:cxnSp>
        <p:cxnSp>
          <p:nvCxnSpPr>
            <p:cNvPr id="424" name="Google Shape;424;p21"/>
            <p:cNvCxnSpPr/>
            <p:nvPr/>
          </p:nvCxnSpPr>
          <p:spPr>
            <a:xfrm rot="5400000">
              <a:off x="4686300" y="776800"/>
              <a:ext cx="295200" cy="0"/>
            </a:xfrm>
            <a:prstGeom prst="straightConnector1">
              <a:avLst/>
            </a:prstGeom>
            <a:noFill/>
            <a:ln cap="flat" cmpd="sng" w="19050">
              <a:solidFill>
                <a:schemeClr val="lt1"/>
              </a:solidFill>
              <a:prstDash val="solid"/>
              <a:round/>
              <a:headEnd len="med" w="med" type="none"/>
              <a:tailEnd len="med" w="med" type="none"/>
            </a:ln>
          </p:spPr>
        </p:cxnSp>
      </p:grpSp>
      <p:sp>
        <p:nvSpPr>
          <p:cNvPr id="425" name="Google Shape;425;p21"/>
          <p:cNvSpPr txBox="1"/>
          <p:nvPr/>
        </p:nvSpPr>
        <p:spPr>
          <a:xfrm>
            <a:off x="1375138" y="424713"/>
            <a:ext cx="5955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uk" sz="2400">
                <a:solidFill>
                  <a:schemeClr val="lt1"/>
                </a:solidFill>
                <a:latin typeface="Jost"/>
                <a:ea typeface="Jost"/>
                <a:cs typeface="Jost"/>
                <a:sym typeface="Jost"/>
              </a:rPr>
              <a:t>Detection Process</a:t>
            </a:r>
            <a:endParaRPr b="1" sz="2400">
              <a:solidFill>
                <a:schemeClr val="lt1"/>
              </a:solidFill>
              <a:latin typeface="Jost"/>
              <a:ea typeface="Jost"/>
              <a:cs typeface="Jost"/>
              <a:sym typeface="Jost"/>
            </a:endParaRPr>
          </a:p>
        </p:txBody>
      </p:sp>
      <p:pic>
        <p:nvPicPr>
          <p:cNvPr id="426" name="Google Shape;426;p21"/>
          <p:cNvPicPr preferRelativeResize="0"/>
          <p:nvPr/>
        </p:nvPicPr>
        <p:blipFill>
          <a:blip r:embed="rId3">
            <a:alphaModFix/>
          </a:blip>
          <a:stretch>
            <a:fillRect/>
          </a:stretch>
        </p:blipFill>
        <p:spPr>
          <a:xfrm>
            <a:off x="593338" y="1511848"/>
            <a:ext cx="7518626" cy="252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